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sldIdLst>
    <p:sldId id="257" r:id="rId5"/>
    <p:sldId id="311" r:id="rId6"/>
    <p:sldId id="258" r:id="rId7"/>
    <p:sldId id="263" r:id="rId8"/>
    <p:sldId id="277" r:id="rId9"/>
    <p:sldId id="344" r:id="rId10"/>
    <p:sldId id="271" r:id="rId11"/>
    <p:sldId id="343" r:id="rId12"/>
    <p:sldId id="345" r:id="rId13"/>
    <p:sldId id="347" r:id="rId14"/>
    <p:sldId id="272" r:id="rId15"/>
    <p:sldId id="279" r:id="rId16"/>
    <p:sldId id="348" r:id="rId17"/>
    <p:sldId id="349" r:id="rId18"/>
    <p:sldId id="278" r:id="rId19"/>
    <p:sldId id="351" r:id="rId20"/>
    <p:sldId id="273" r:id="rId21"/>
    <p:sldId id="285" r:id="rId22"/>
    <p:sldId id="300" r:id="rId23"/>
    <p:sldId id="352" r:id="rId24"/>
    <p:sldId id="301"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napToObjects="1" showGuides="1">
      <p:cViewPr>
        <p:scale>
          <a:sx n="75" d="100"/>
          <a:sy n="75" d="100"/>
        </p:scale>
        <p:origin x="1812" y="852"/>
      </p:cViewPr>
      <p:guideLst>
        <p:guide pos="3804"/>
        <p:guide orient="horz" pos="2134"/>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8730C5-3627-4922-B400-93B02160190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1F25B0-40DD-4A63-B933-C4ACA630C46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E17615-3DFF-44EA-9E16-7AF52158A6D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E03665-0281-4901-B209-6CDE9C08AF6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3B2AF9-C62A-4341-B77F-BC07F04B41C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D6758C-859B-4FD5-B74A-572C44D8414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1" Type="http://schemas.openxmlformats.org/officeDocument/2006/relationships/slideLayout" Target="../slideLayouts/slideLayout7.xml"/><Relationship Id="rId40" Type="http://schemas.openxmlformats.org/officeDocument/2006/relationships/tags" Target="../tags/tag83.xml"/><Relationship Id="rId4" Type="http://schemas.openxmlformats.org/officeDocument/2006/relationships/tags" Target="../tags/tag47.xml"/><Relationship Id="rId39" Type="http://schemas.openxmlformats.org/officeDocument/2006/relationships/tags" Target="../tags/tag82.xml"/><Relationship Id="rId38" Type="http://schemas.openxmlformats.org/officeDocument/2006/relationships/tags" Target="../tags/tag81.xml"/><Relationship Id="rId37" Type="http://schemas.openxmlformats.org/officeDocument/2006/relationships/tags" Target="../tags/tag80.xml"/><Relationship Id="rId36" Type="http://schemas.openxmlformats.org/officeDocument/2006/relationships/tags" Target="../tags/tag79.xml"/><Relationship Id="rId35" Type="http://schemas.openxmlformats.org/officeDocument/2006/relationships/tags" Target="../tags/tag78.xml"/><Relationship Id="rId34" Type="http://schemas.openxmlformats.org/officeDocument/2006/relationships/tags" Target="../tags/tag77.xml"/><Relationship Id="rId33" Type="http://schemas.openxmlformats.org/officeDocument/2006/relationships/tags" Target="../tags/tag76.xml"/><Relationship Id="rId32" Type="http://schemas.openxmlformats.org/officeDocument/2006/relationships/tags" Target="../tags/tag75.xml"/><Relationship Id="rId31" Type="http://schemas.openxmlformats.org/officeDocument/2006/relationships/tags" Target="../tags/tag74.xml"/><Relationship Id="rId30" Type="http://schemas.openxmlformats.org/officeDocument/2006/relationships/tags" Target="../tags/tag73.xml"/><Relationship Id="rId3" Type="http://schemas.openxmlformats.org/officeDocument/2006/relationships/tags" Target="../tags/tag46.xml"/><Relationship Id="rId29" Type="http://schemas.openxmlformats.org/officeDocument/2006/relationships/tags" Target="../tags/tag72.xml"/><Relationship Id="rId28" Type="http://schemas.openxmlformats.org/officeDocument/2006/relationships/tags" Target="../tags/tag71.xml"/><Relationship Id="rId27" Type="http://schemas.openxmlformats.org/officeDocument/2006/relationships/tags" Target="../tags/tag70.xml"/><Relationship Id="rId26" Type="http://schemas.openxmlformats.org/officeDocument/2006/relationships/tags" Target="../tags/tag69.xml"/><Relationship Id="rId25" Type="http://schemas.openxmlformats.org/officeDocument/2006/relationships/tags" Target="../tags/tag68.xml"/><Relationship Id="rId24" Type="http://schemas.openxmlformats.org/officeDocument/2006/relationships/tags" Target="../tags/tag67.xml"/><Relationship Id="rId23" Type="http://schemas.openxmlformats.org/officeDocument/2006/relationships/tags" Target="../tags/tag66.xml"/><Relationship Id="rId22" Type="http://schemas.openxmlformats.org/officeDocument/2006/relationships/tags" Target="../tags/tag65.xml"/><Relationship Id="rId21" Type="http://schemas.openxmlformats.org/officeDocument/2006/relationships/tags" Target="../tags/tag64.xml"/><Relationship Id="rId20" Type="http://schemas.openxmlformats.org/officeDocument/2006/relationships/tags" Target="../tags/tag63.xml"/><Relationship Id="rId2" Type="http://schemas.openxmlformats.org/officeDocument/2006/relationships/tags" Target="../tags/tag45.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tags" Target="../tags/tag4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2" Type="http://schemas.openxmlformats.org/officeDocument/2006/relationships/slideLayout" Target="../slideLayouts/slideLayout18.xml"/><Relationship Id="rId21" Type="http://schemas.openxmlformats.org/officeDocument/2006/relationships/image" Target="../media/image4.png"/><Relationship Id="rId20" Type="http://schemas.openxmlformats.org/officeDocument/2006/relationships/tags" Target="../tags/tag103.xml"/><Relationship Id="rId2" Type="http://schemas.openxmlformats.org/officeDocument/2006/relationships/tags" Target="../tags/tag85.xml"/><Relationship Id="rId19" Type="http://schemas.openxmlformats.org/officeDocument/2006/relationships/tags" Target="../tags/tag102.xml"/><Relationship Id="rId18" Type="http://schemas.openxmlformats.org/officeDocument/2006/relationships/tags" Target="../tags/tag101.xml"/><Relationship Id="rId17" Type="http://schemas.openxmlformats.org/officeDocument/2006/relationships/tags" Target="../tags/tag100.xml"/><Relationship Id="rId16" Type="http://schemas.openxmlformats.org/officeDocument/2006/relationships/tags" Target="../tags/tag99.xml"/><Relationship Id="rId15" Type="http://schemas.openxmlformats.org/officeDocument/2006/relationships/tags" Target="../tags/tag98.xml"/><Relationship Id="rId14" Type="http://schemas.openxmlformats.org/officeDocument/2006/relationships/tags" Target="../tags/tag97.xml"/><Relationship Id="rId13" Type="http://schemas.openxmlformats.org/officeDocument/2006/relationships/tags" Target="../tags/tag96.xml"/><Relationship Id="rId12" Type="http://schemas.openxmlformats.org/officeDocument/2006/relationships/tags" Target="../tags/tag95.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tags" Target="../tags/tag84.xml"/></Relationships>
</file>

<file path=ppt/slides/_rels/slide13.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3" Type="http://schemas.openxmlformats.org/officeDocument/2006/relationships/slideLayout" Target="../slideLayouts/slideLayout7.xml"/><Relationship Id="rId12" Type="http://schemas.openxmlformats.org/officeDocument/2006/relationships/tags" Target="../tags/tag115.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tags" Target="../tags/tag104.xml"/></Relationships>
</file>

<file path=ppt/slides/_rels/slide14.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8" Type="http://schemas.openxmlformats.org/officeDocument/2006/relationships/slideLayout" Target="../slideLayouts/slideLayout7.xml"/><Relationship Id="rId17" Type="http://schemas.openxmlformats.org/officeDocument/2006/relationships/image" Target="../media/image5.png"/><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tags" Target="../tags/tag11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tags" Target="../tags/tag134.xml"/><Relationship Id="rId24" Type="http://schemas.openxmlformats.org/officeDocument/2006/relationships/slideLayout" Target="../slideLayouts/slideLayout7.xml"/><Relationship Id="rId23" Type="http://schemas.openxmlformats.org/officeDocument/2006/relationships/tags" Target="../tags/tag152.xml"/><Relationship Id="rId22" Type="http://schemas.openxmlformats.org/officeDocument/2006/relationships/image" Target="../media/image1.svg"/><Relationship Id="rId21" Type="http://schemas.openxmlformats.org/officeDocument/2006/relationships/image" Target="../media/image7.png"/><Relationship Id="rId20" Type="http://schemas.openxmlformats.org/officeDocument/2006/relationships/tags" Target="../tags/tag151.xml"/><Relationship Id="rId2" Type="http://schemas.openxmlformats.org/officeDocument/2006/relationships/tags" Target="../tags/tag133.xml"/><Relationship Id="rId19" Type="http://schemas.openxmlformats.org/officeDocument/2006/relationships/tags" Target="../tags/tag150.xml"/><Relationship Id="rId18" Type="http://schemas.openxmlformats.org/officeDocument/2006/relationships/tags" Target="../tags/tag149.xml"/><Relationship Id="rId17" Type="http://schemas.openxmlformats.org/officeDocument/2006/relationships/tags" Target="../tags/tag148.xml"/><Relationship Id="rId16" Type="http://schemas.openxmlformats.org/officeDocument/2006/relationships/tags" Target="../tags/tag147.xml"/><Relationship Id="rId15" Type="http://schemas.openxmlformats.org/officeDocument/2006/relationships/tags" Target="../tags/tag146.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tags" Target="../tags/tag13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microsoft.com/office/2007/relationships/hdphoto" Target="../media/image13.wdp"/><Relationship Id="rId5" Type="http://schemas.openxmlformats.org/officeDocument/2006/relationships/image" Target="../media/image12.png"/><Relationship Id="rId4" Type="http://schemas.microsoft.com/office/2007/relationships/hdphoto" Target="../media/image11.wdp"/><Relationship Id="rId3" Type="http://schemas.openxmlformats.org/officeDocument/2006/relationships/image" Target="../media/image10.png"/><Relationship Id="rId2" Type="http://schemas.microsoft.com/office/2007/relationships/hdphoto" Target="../media/image9.wdp"/><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microsoft.com/office/2007/relationships/hdphoto" Target="../media/image15.wdp"/><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3" Type="http://schemas.openxmlformats.org/officeDocument/2006/relationships/slideLayout" Target="../slideLayouts/slideLayout7.xml"/><Relationship Id="rId22" Type="http://schemas.openxmlformats.org/officeDocument/2006/relationships/tags" Target="../tags/tag174.xml"/><Relationship Id="rId21" Type="http://schemas.openxmlformats.org/officeDocument/2006/relationships/tags" Target="../tags/tag173.xml"/><Relationship Id="rId20" Type="http://schemas.openxmlformats.org/officeDocument/2006/relationships/tags" Target="../tags/tag172.xml"/><Relationship Id="rId2" Type="http://schemas.openxmlformats.org/officeDocument/2006/relationships/tags" Target="../tags/tag154.xml"/><Relationship Id="rId19" Type="http://schemas.openxmlformats.org/officeDocument/2006/relationships/tags" Target="../tags/tag171.xml"/><Relationship Id="rId18" Type="http://schemas.openxmlformats.org/officeDocument/2006/relationships/tags" Target="../tags/tag170.xml"/><Relationship Id="rId17" Type="http://schemas.openxmlformats.org/officeDocument/2006/relationships/tags" Target="../tags/tag169.xml"/><Relationship Id="rId16" Type="http://schemas.openxmlformats.org/officeDocument/2006/relationships/tags" Target="../tags/tag168.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1" Type="http://schemas.openxmlformats.org/officeDocument/2006/relationships/slideLayout" Target="../slideLayouts/slideLayout7.xml"/><Relationship Id="rId40" Type="http://schemas.openxmlformats.org/officeDocument/2006/relationships/tags" Target="../tags/tag43.xml"/><Relationship Id="rId4" Type="http://schemas.openxmlformats.org/officeDocument/2006/relationships/tags" Target="../tags/tag7.xml"/><Relationship Id="rId39" Type="http://schemas.openxmlformats.org/officeDocument/2006/relationships/tags" Target="../tags/tag42.xml"/><Relationship Id="rId38" Type="http://schemas.openxmlformats.org/officeDocument/2006/relationships/tags" Target="../tags/tag41.xml"/><Relationship Id="rId37" Type="http://schemas.openxmlformats.org/officeDocument/2006/relationships/tags" Target="../tags/tag40.xml"/><Relationship Id="rId36" Type="http://schemas.openxmlformats.org/officeDocument/2006/relationships/tags" Target="../tags/tag39.xml"/><Relationship Id="rId35" Type="http://schemas.openxmlformats.org/officeDocument/2006/relationships/tags" Target="../tags/tag38.xml"/><Relationship Id="rId34" Type="http://schemas.openxmlformats.org/officeDocument/2006/relationships/tags" Target="../tags/tag37.xml"/><Relationship Id="rId33" Type="http://schemas.openxmlformats.org/officeDocument/2006/relationships/tags" Target="../tags/tag36.xml"/><Relationship Id="rId32" Type="http://schemas.openxmlformats.org/officeDocument/2006/relationships/tags" Target="../tags/tag35.xml"/><Relationship Id="rId31" Type="http://schemas.openxmlformats.org/officeDocument/2006/relationships/tags" Target="../tags/tag34.xml"/><Relationship Id="rId30" Type="http://schemas.openxmlformats.org/officeDocument/2006/relationships/tags" Target="../tags/tag33.xml"/><Relationship Id="rId3" Type="http://schemas.openxmlformats.org/officeDocument/2006/relationships/tags" Target="../tags/tag6.xml"/><Relationship Id="rId29" Type="http://schemas.openxmlformats.org/officeDocument/2006/relationships/tags" Target="../tags/tag32.xml"/><Relationship Id="rId28" Type="http://schemas.openxmlformats.org/officeDocument/2006/relationships/tags" Target="../tags/tag31.xml"/><Relationship Id="rId27" Type="http://schemas.openxmlformats.org/officeDocument/2006/relationships/tags" Target="../tags/tag30.xml"/><Relationship Id="rId26" Type="http://schemas.openxmlformats.org/officeDocument/2006/relationships/tags" Target="../tags/tag29.xml"/><Relationship Id="rId25" Type="http://schemas.openxmlformats.org/officeDocument/2006/relationships/tags" Target="../tags/tag28.xml"/><Relationship Id="rId24" Type="http://schemas.openxmlformats.org/officeDocument/2006/relationships/tags" Target="../tags/tag27.xml"/><Relationship Id="rId23" Type="http://schemas.openxmlformats.org/officeDocument/2006/relationships/tags" Target="../tags/tag26.xml"/><Relationship Id="rId22" Type="http://schemas.openxmlformats.org/officeDocument/2006/relationships/tags" Target="../tags/tag25.xml"/><Relationship Id="rId21" Type="http://schemas.openxmlformats.org/officeDocument/2006/relationships/tags" Target="../tags/tag24.xml"/><Relationship Id="rId20" Type="http://schemas.openxmlformats.org/officeDocument/2006/relationships/tags" Target="../tags/tag23.xml"/><Relationship Id="rId2" Type="http://schemas.openxmlformats.org/officeDocument/2006/relationships/tags" Target="../tags/tag5.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6699"/>
        </a:solidFill>
        <a:effectLst/>
      </p:bgPr>
    </p:bg>
    <p:spTree>
      <p:nvGrpSpPr>
        <p:cNvPr id="1" name=""/>
        <p:cNvGrpSpPr/>
        <p:nvPr/>
      </p:nvGrpSpPr>
      <p:grpSpPr>
        <a:xfrm>
          <a:off x="0" y="0"/>
          <a:ext cx="0" cy="0"/>
          <a:chOff x="0" y="0"/>
          <a:chExt cx="0" cy="0"/>
        </a:xfrm>
      </p:grpSpPr>
      <p:grpSp>
        <p:nvGrpSpPr>
          <p:cNvPr id="3" name="组合 2"/>
          <p:cNvGrpSpPr/>
          <p:nvPr/>
        </p:nvGrpSpPr>
        <p:grpSpPr>
          <a:xfrm>
            <a:off x="-12700" y="371931"/>
            <a:ext cx="12192000" cy="6109605"/>
            <a:chOff x="0" y="378281"/>
            <a:chExt cx="12192000" cy="6109605"/>
          </a:xfrm>
        </p:grpSpPr>
        <p:sp>
          <p:nvSpPr>
            <p:cNvPr id="4" name="矩形 3"/>
            <p:cNvSpPr/>
            <p:nvPr/>
          </p:nvSpPr>
          <p:spPr>
            <a:xfrm>
              <a:off x="355599" y="391886"/>
              <a:ext cx="11509829" cy="609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流程图: 手动输入 4"/>
            <p:cNvSpPr/>
            <p:nvPr/>
          </p:nvSpPr>
          <p:spPr>
            <a:xfrm rot="5400000">
              <a:off x="1175657" y="4397829"/>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流程图: 手动输入 5"/>
            <p:cNvSpPr/>
            <p:nvPr/>
          </p:nvSpPr>
          <p:spPr>
            <a:xfrm rot="16200000">
              <a:off x="10101943" y="-797376"/>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 name="组合 1"/>
          <p:cNvGrpSpPr/>
          <p:nvPr/>
        </p:nvGrpSpPr>
        <p:grpSpPr>
          <a:xfrm>
            <a:off x="326572" y="3341916"/>
            <a:ext cx="11526156" cy="182336"/>
            <a:chOff x="326572" y="3341916"/>
            <a:chExt cx="11526156" cy="182336"/>
          </a:xfrm>
        </p:grpSpPr>
        <p:grpSp>
          <p:nvGrpSpPr>
            <p:cNvPr id="21" name="组合 20"/>
            <p:cNvGrpSpPr/>
            <p:nvPr/>
          </p:nvGrpSpPr>
          <p:grpSpPr>
            <a:xfrm>
              <a:off x="326572" y="3341916"/>
              <a:ext cx="1959428" cy="182336"/>
              <a:chOff x="326572" y="3341916"/>
              <a:chExt cx="1959428" cy="182336"/>
            </a:xfrm>
          </p:grpSpPr>
          <p:cxnSp>
            <p:nvCxnSpPr>
              <p:cNvPr id="8" name="直接连接符 7"/>
              <p:cNvCxnSpPr/>
              <p:nvPr/>
            </p:nvCxnSpPr>
            <p:spPr>
              <a:xfrm>
                <a:off x="326572" y="3433084"/>
                <a:ext cx="1758042"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2103664" y="3341916"/>
                <a:ext cx="182336" cy="182336"/>
              </a:xfrm>
              <a:prstGeom prst="ellipse">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2" name="组合 21"/>
            <p:cNvGrpSpPr/>
            <p:nvPr/>
          </p:nvGrpSpPr>
          <p:grpSpPr>
            <a:xfrm>
              <a:off x="9935027" y="3341916"/>
              <a:ext cx="1917701" cy="182336"/>
              <a:chOff x="9935027" y="3341916"/>
              <a:chExt cx="1917701" cy="182336"/>
            </a:xfrm>
          </p:grpSpPr>
          <p:cxnSp>
            <p:nvCxnSpPr>
              <p:cNvPr id="13" name="直接连接符 12"/>
              <p:cNvCxnSpPr/>
              <p:nvPr/>
            </p:nvCxnSpPr>
            <p:spPr>
              <a:xfrm flipH="1">
                <a:off x="10123714" y="3427186"/>
                <a:ext cx="1729014"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rot="10800000">
                <a:off x="9935027" y="3341916"/>
                <a:ext cx="182336" cy="182336"/>
              </a:xfrm>
              <a:prstGeom prst="ellipse">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sp>
        <p:nvSpPr>
          <p:cNvPr id="15" name="矩形 14"/>
          <p:cNvSpPr/>
          <p:nvPr/>
        </p:nvSpPr>
        <p:spPr>
          <a:xfrm>
            <a:off x="2103755" y="2966085"/>
            <a:ext cx="7966075" cy="922020"/>
          </a:xfrm>
          <a:prstGeom prst="rect">
            <a:avLst/>
          </a:prstGeom>
          <a:effectLst>
            <a:outerShdw blurRad="63500" sx="102000" sy="102000" algn="ctr"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5400" b="1" dirty="0">
                <a:solidFill>
                  <a:schemeClr val="tx2">
                    <a:lumMod val="75000"/>
                  </a:schemeClr>
                </a:solidFill>
                <a:cs typeface="+mn-ea"/>
                <a:sym typeface="+mn-lt"/>
              </a:rPr>
              <a:t>大学生创新创业教育教程</a:t>
            </a:r>
            <a:endParaRPr lang="en-US" altLang="zh-CN" sz="5400" b="1" spc="300" dirty="0">
              <a:solidFill>
                <a:schemeClr val="tx2">
                  <a:lumMod val="75000"/>
                </a:schemeClr>
              </a:solidFill>
              <a:cs typeface="+mn-ea"/>
              <a:sym typeface="+mn-lt"/>
            </a:endParaRPr>
          </a:p>
        </p:txBody>
      </p:sp>
      <p:sp>
        <p:nvSpPr>
          <p:cNvPr id="17" name="文本框 21"/>
          <p:cNvSpPr txBox="1"/>
          <p:nvPr/>
        </p:nvSpPr>
        <p:spPr>
          <a:xfrm>
            <a:off x="3682911" y="5055471"/>
            <a:ext cx="4806944"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a:solidFill>
                  <a:schemeClr val="tx2">
                    <a:lumMod val="75000"/>
                  </a:schemeClr>
                </a:solidFill>
                <a:cs typeface="+mn-ea"/>
                <a:sym typeface="+mn-lt"/>
              </a:rPr>
              <a:t>北京出版社</a:t>
            </a:r>
            <a:endParaRPr lang="zh-CN" altLang="en-US" sz="3200" dirty="0">
              <a:solidFill>
                <a:schemeClr val="tx2">
                  <a:lumMod val="75000"/>
                </a:schemeClr>
              </a:solidFill>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685" y="415925"/>
            <a:ext cx="507809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r>
              <a:rPr kumimoji="0" sz="2665" i="0" u="none" strike="noStrike" cap="none" spc="0" normalizeH="0" baseline="0" dirty="0">
                <a:solidFill>
                  <a:schemeClr val="tx2">
                    <a:lumMod val="75000"/>
                  </a:schemeClr>
                </a:solidFill>
                <a:cs typeface="+mn-ea"/>
                <a:sym typeface="+mn-lt"/>
              </a:rPr>
              <a:t>二、创业团队的运行法则</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 name="椭圆 12"/>
          <p:cNvSpPr/>
          <p:nvPr>
            <p:custDataLst>
              <p:tags r:id="rId1"/>
            </p:custDataLst>
          </p:nvPr>
        </p:nvSpPr>
        <p:spPr>
          <a:xfrm>
            <a:off x="7173595" y="3406775"/>
            <a:ext cx="1007745" cy="1007745"/>
          </a:xfrm>
          <a:prstGeom prst="ellipse">
            <a:avLst/>
          </a:prstGeom>
          <a:solidFill>
            <a:srgbClr val="5454D4"/>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6" name="KSO_Shape"/>
          <p:cNvSpPr/>
          <p:nvPr>
            <p:custDataLst>
              <p:tags r:id="rId2"/>
            </p:custDataLst>
          </p:nvPr>
        </p:nvSpPr>
        <p:spPr bwMode="auto">
          <a:xfrm>
            <a:off x="7466330" y="3698240"/>
            <a:ext cx="422275" cy="435610"/>
          </a:xfrm>
          <a:custGeom>
            <a:avLst/>
            <a:gdLst>
              <a:gd name="T0" fmla="*/ 705908 w 4388"/>
              <a:gd name="T1" fmla="*/ 0 h 4523"/>
              <a:gd name="T2" fmla="*/ 293567 w 4388"/>
              <a:gd name="T3" fmla="*/ 424129 h 4523"/>
              <a:gd name="T4" fmla="*/ 924083 w 4388"/>
              <a:gd name="T5" fmla="*/ 624611 h 4523"/>
              <a:gd name="T6" fmla="*/ 705908 w 4388"/>
              <a:gd name="T7" fmla="*/ 0 h 4523"/>
              <a:gd name="T8" fmla="*/ 0 w 4388"/>
              <a:gd name="T9" fmla="*/ 629244 h 4523"/>
              <a:gd name="T10" fmla="*/ 0 w 4388"/>
              <a:gd name="T11" fmla="*/ 987247 h 4523"/>
              <a:gd name="T12" fmla="*/ 165526 w 4388"/>
              <a:gd name="T13" fmla="*/ 987247 h 4523"/>
              <a:gd name="T14" fmla="*/ 165526 w 4388"/>
              <a:gd name="T15" fmla="*/ 1905000 h 4523"/>
              <a:gd name="T16" fmla="*/ 1682639 w 4388"/>
              <a:gd name="T17" fmla="*/ 1905000 h 4523"/>
              <a:gd name="T18" fmla="*/ 1682639 w 4388"/>
              <a:gd name="T19" fmla="*/ 987247 h 4523"/>
              <a:gd name="T20" fmla="*/ 1848165 w 4388"/>
              <a:gd name="T21" fmla="*/ 987247 h 4523"/>
              <a:gd name="T22" fmla="*/ 1848165 w 4388"/>
              <a:gd name="T23" fmla="*/ 629244 h 4523"/>
              <a:gd name="T24" fmla="*/ 0 w 4388"/>
              <a:gd name="T25" fmla="*/ 629244 h 4523"/>
              <a:gd name="T26" fmla="*/ 1142257 w 4388"/>
              <a:gd name="T27" fmla="*/ 0 h 4523"/>
              <a:gd name="T28" fmla="*/ 924083 w 4388"/>
              <a:gd name="T29" fmla="*/ 624611 h 4523"/>
              <a:gd name="T30" fmla="*/ 1554177 w 4388"/>
              <a:gd name="T31" fmla="*/ 424129 h 4523"/>
              <a:gd name="T32" fmla="*/ 1142257 w 4388"/>
              <a:gd name="T33" fmla="*/ 0 h 45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88" h="4523">
                <a:moveTo>
                  <a:pt x="1676" y="0"/>
                </a:moveTo>
                <a:lnTo>
                  <a:pt x="697" y="1007"/>
                </a:lnTo>
                <a:lnTo>
                  <a:pt x="2194" y="1483"/>
                </a:lnTo>
                <a:lnTo>
                  <a:pt x="1676" y="0"/>
                </a:lnTo>
                <a:close/>
                <a:moveTo>
                  <a:pt x="0" y="1494"/>
                </a:moveTo>
                <a:lnTo>
                  <a:pt x="0" y="2344"/>
                </a:lnTo>
                <a:lnTo>
                  <a:pt x="393" y="2344"/>
                </a:lnTo>
                <a:lnTo>
                  <a:pt x="393" y="4523"/>
                </a:lnTo>
                <a:lnTo>
                  <a:pt x="3995" y="4523"/>
                </a:lnTo>
                <a:lnTo>
                  <a:pt x="3995" y="2344"/>
                </a:lnTo>
                <a:lnTo>
                  <a:pt x="4388" y="2344"/>
                </a:lnTo>
                <a:lnTo>
                  <a:pt x="4388" y="1494"/>
                </a:lnTo>
                <a:lnTo>
                  <a:pt x="0" y="1494"/>
                </a:lnTo>
                <a:close/>
                <a:moveTo>
                  <a:pt x="2712" y="0"/>
                </a:moveTo>
                <a:lnTo>
                  <a:pt x="2194" y="1483"/>
                </a:lnTo>
                <a:lnTo>
                  <a:pt x="3690" y="1007"/>
                </a:lnTo>
                <a:lnTo>
                  <a:pt x="2712" y="0"/>
                </a:lnTo>
                <a:close/>
              </a:path>
            </a:pathLst>
          </a:custGeom>
          <a:solidFill>
            <a:sysClr val="window" lastClr="FFFFFF"/>
          </a:solidFill>
          <a:ln>
            <a:noFill/>
          </a:ln>
        </p:spPr>
        <p:txBody>
          <a:bodyPr tIns="684000" anchor="ctr">
            <a:normAutofit fontScale="25000" lnSpcReduction="20000"/>
            <a:scene3d>
              <a:camera prst="orthographicFront"/>
              <a:lightRig rig="threePt" dir="t"/>
            </a:scene3d>
            <a:sp3d>
              <a:contourClr>
                <a:srgbClr val="FFFFFF"/>
              </a:contourClr>
            </a:sp3d>
          </a:bodyPr>
          <a:p>
            <a:pPr algn="ctr"/>
            <a:endParaRPr lang="zh-CN" altLang="en-US" dirty="0">
              <a:solidFill>
                <a:srgbClr val="FFFFFF"/>
              </a:solidFill>
              <a:sym typeface="Arial" panose="020B0604020202020204" pitchFamily="34" charset="0"/>
            </a:endParaRPr>
          </a:p>
        </p:txBody>
      </p:sp>
      <p:sp>
        <p:nvSpPr>
          <p:cNvPr id="19" name="椭圆 18"/>
          <p:cNvSpPr/>
          <p:nvPr>
            <p:custDataLst>
              <p:tags r:id="rId3"/>
            </p:custDataLst>
          </p:nvPr>
        </p:nvSpPr>
        <p:spPr>
          <a:xfrm>
            <a:off x="6386195" y="2033270"/>
            <a:ext cx="1007745" cy="1007745"/>
          </a:xfrm>
          <a:prstGeom prst="ellipse">
            <a:avLst/>
          </a:prstGeom>
          <a:solidFill>
            <a:srgbClr val="7E4CBE"/>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endParaRPr lang="zh-CN" altLang="en-US">
              <a:sym typeface="Arial" panose="020B0604020202020204" pitchFamily="34" charset="0"/>
            </a:endParaRPr>
          </a:p>
        </p:txBody>
      </p:sp>
      <p:sp>
        <p:nvSpPr>
          <p:cNvPr id="22" name="KSO_Shape"/>
          <p:cNvSpPr/>
          <p:nvPr>
            <p:custDataLst>
              <p:tags r:id="rId4"/>
            </p:custDataLst>
          </p:nvPr>
        </p:nvSpPr>
        <p:spPr>
          <a:xfrm>
            <a:off x="6678930" y="2263140"/>
            <a:ext cx="422275" cy="547370"/>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bIns="684000" anchor="ctr">
            <a:normAutofit fontScale="25000" lnSpcReduction="20000"/>
          </a:bodyPr>
          <a:p>
            <a:pPr algn="ctr" eaLnBrk="1" hangingPunct="1">
              <a:spcBef>
                <a:spcPts val="0"/>
              </a:spcBef>
              <a:spcAft>
                <a:spcPts val="0"/>
              </a:spcAft>
            </a:pPr>
            <a:endParaRPr lang="zh-CN" altLang="en-US" dirty="0">
              <a:solidFill>
                <a:srgbClr val="FFFFFF"/>
              </a:solidFill>
              <a:sym typeface="Arial" panose="020B0604020202020204" pitchFamily="34" charset="0"/>
            </a:endParaRPr>
          </a:p>
        </p:txBody>
      </p:sp>
      <p:sp>
        <p:nvSpPr>
          <p:cNvPr id="25" name="椭圆 24"/>
          <p:cNvSpPr/>
          <p:nvPr>
            <p:custDataLst>
              <p:tags r:id="rId5"/>
            </p:custDataLst>
          </p:nvPr>
        </p:nvSpPr>
        <p:spPr>
          <a:xfrm>
            <a:off x="4016375" y="3382010"/>
            <a:ext cx="1007745" cy="1007745"/>
          </a:xfrm>
          <a:prstGeom prst="ellipse">
            <a:avLst/>
          </a:prstGeom>
          <a:solidFill>
            <a:srgbClr val="E1448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30" name="KSO_Shape"/>
          <p:cNvSpPr/>
          <p:nvPr>
            <p:custDataLst>
              <p:tags r:id="rId6"/>
            </p:custDataLst>
          </p:nvPr>
        </p:nvSpPr>
        <p:spPr bwMode="auto">
          <a:xfrm rot="1800000">
            <a:off x="4337050" y="3550285"/>
            <a:ext cx="367030" cy="601980"/>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endParaRPr lang="zh-CN" altLang="en-US">
              <a:solidFill>
                <a:srgbClr val="FFFFFF"/>
              </a:solidFill>
              <a:sym typeface="Arial" panose="020B0604020202020204" pitchFamily="34" charset="0"/>
            </a:endParaRPr>
          </a:p>
        </p:txBody>
      </p:sp>
      <p:sp>
        <p:nvSpPr>
          <p:cNvPr id="31" name="椭圆 30"/>
          <p:cNvSpPr/>
          <p:nvPr>
            <p:custDataLst>
              <p:tags r:id="rId7"/>
            </p:custDataLst>
          </p:nvPr>
        </p:nvSpPr>
        <p:spPr>
          <a:xfrm>
            <a:off x="4799965" y="2033270"/>
            <a:ext cx="1007745" cy="1007745"/>
          </a:xfrm>
          <a:prstGeom prst="ellipse">
            <a:avLst/>
          </a:prstGeom>
          <a:solidFill>
            <a:srgbClr val="E34D4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32" name="KSO_Shape"/>
          <p:cNvSpPr/>
          <p:nvPr>
            <p:custDataLst>
              <p:tags r:id="rId8"/>
            </p:custDataLst>
          </p:nvPr>
        </p:nvSpPr>
        <p:spPr bwMode="auto">
          <a:xfrm>
            <a:off x="5027930" y="2242820"/>
            <a:ext cx="552450" cy="563245"/>
          </a:xfrm>
          <a:custGeom>
            <a:avLst/>
            <a:gdLst>
              <a:gd name="T0" fmla="*/ 2147483646 w 4946"/>
              <a:gd name="T1" fmla="*/ 0 h 5041"/>
              <a:gd name="T2" fmla="*/ 2147483646 w 4946"/>
              <a:gd name="T3" fmla="*/ 2147483646 h 5041"/>
              <a:gd name="T4" fmla="*/ 2147483646 w 4946"/>
              <a:gd name="T5" fmla="*/ 2147483646 h 5041"/>
              <a:gd name="T6" fmla="*/ 2147483646 w 4946"/>
              <a:gd name="T7" fmla="*/ 2147483646 h 5041"/>
              <a:gd name="T8" fmla="*/ 2147483646 w 4946"/>
              <a:gd name="T9" fmla="*/ 2147483646 h 5041"/>
              <a:gd name="T10" fmla="*/ 2147483646 w 4946"/>
              <a:gd name="T11" fmla="*/ 2147483646 h 5041"/>
              <a:gd name="T12" fmla="*/ 2147483646 w 4946"/>
              <a:gd name="T13" fmla="*/ 2147483646 h 5041"/>
              <a:gd name="T14" fmla="*/ 2147483646 w 4946"/>
              <a:gd name="T15" fmla="*/ 2147483646 h 5041"/>
              <a:gd name="T16" fmla="*/ 2147483646 w 4946"/>
              <a:gd name="T17" fmla="*/ 2147483646 h 5041"/>
              <a:gd name="T18" fmla="*/ 2147483646 w 4946"/>
              <a:gd name="T19" fmla="*/ 2147483646 h 5041"/>
              <a:gd name="T20" fmla="*/ 2147483646 w 4946"/>
              <a:gd name="T21" fmla="*/ 2147483646 h 5041"/>
              <a:gd name="T22" fmla="*/ 2147483646 w 4946"/>
              <a:gd name="T23" fmla="*/ 2147483646 h 5041"/>
              <a:gd name="T24" fmla="*/ 2147483646 w 4946"/>
              <a:gd name="T25" fmla="*/ 2147483646 h 5041"/>
              <a:gd name="T26" fmla="*/ 2147483646 w 4946"/>
              <a:gd name="T27" fmla="*/ 2147483646 h 5041"/>
              <a:gd name="T28" fmla="*/ 2147483646 w 4946"/>
              <a:gd name="T29" fmla="*/ 2147483646 h 5041"/>
              <a:gd name="T30" fmla="*/ 2147483646 w 4946"/>
              <a:gd name="T31" fmla="*/ 2147483646 h 5041"/>
              <a:gd name="T32" fmla="*/ 2147483646 w 4946"/>
              <a:gd name="T33" fmla="*/ 2147483646 h 5041"/>
              <a:gd name="T34" fmla="*/ 2147483646 w 4946"/>
              <a:gd name="T35" fmla="*/ 2147483646 h 5041"/>
              <a:gd name="T36" fmla="*/ 2147483646 w 4946"/>
              <a:gd name="T37" fmla="*/ 2147483646 h 5041"/>
              <a:gd name="T38" fmla="*/ 2147483646 w 4946"/>
              <a:gd name="T39" fmla="*/ 2147483646 h 5041"/>
              <a:gd name="T40" fmla="*/ 2147483646 w 4946"/>
              <a:gd name="T41" fmla="*/ 2147483646 h 5041"/>
              <a:gd name="T42" fmla="*/ 2147483646 w 4946"/>
              <a:gd name="T43" fmla="*/ 2147483646 h 5041"/>
              <a:gd name="T44" fmla="*/ 2147483646 w 4946"/>
              <a:gd name="T45" fmla="*/ 2147483646 h 5041"/>
              <a:gd name="T46" fmla="*/ 2147483646 w 4946"/>
              <a:gd name="T47" fmla="*/ 2147483646 h 5041"/>
              <a:gd name="T48" fmla="*/ 2147483646 w 4946"/>
              <a:gd name="T49" fmla="*/ 2147483646 h 5041"/>
              <a:gd name="T50" fmla="*/ 2147483646 w 4946"/>
              <a:gd name="T51" fmla="*/ 2147483646 h 5041"/>
              <a:gd name="T52" fmla="*/ 2147483646 w 4946"/>
              <a:gd name="T53" fmla="*/ 2147483646 h 5041"/>
              <a:gd name="T54" fmla="*/ 0 w 4946"/>
              <a:gd name="T55" fmla="*/ 2147483646 h 5041"/>
              <a:gd name="T56" fmla="*/ 2147483646 w 4946"/>
              <a:gd name="T57" fmla="*/ 2147483646 h 5041"/>
              <a:gd name="T58" fmla="*/ 2147483646 w 4946"/>
              <a:gd name="T59" fmla="*/ 2147483646 h 5041"/>
              <a:gd name="T60" fmla="*/ 2147483646 w 4946"/>
              <a:gd name="T61" fmla="*/ 2147483646 h 5041"/>
              <a:gd name="T62" fmla="*/ 2147483646 w 4946"/>
              <a:gd name="T63" fmla="*/ 2147483646 h 5041"/>
              <a:gd name="T64" fmla="*/ 2147483646 w 4946"/>
              <a:gd name="T65" fmla="*/ 2147483646 h 5041"/>
              <a:gd name="T66" fmla="*/ 2147483646 w 4946"/>
              <a:gd name="T67" fmla="*/ 2147483646 h 5041"/>
              <a:gd name="T68" fmla="*/ 2147483646 w 4946"/>
              <a:gd name="T69" fmla="*/ 2147483646 h 5041"/>
              <a:gd name="T70" fmla="*/ 2147483646 w 4946"/>
              <a:gd name="T71" fmla="*/ 2147483646 h 5041"/>
              <a:gd name="T72" fmla="*/ 2147483646 w 4946"/>
              <a:gd name="T73" fmla="*/ 2147483646 h 5041"/>
              <a:gd name="T74" fmla="*/ 2147483646 w 4946"/>
              <a:gd name="T75" fmla="*/ 2147483646 h 5041"/>
              <a:gd name="T76" fmla="*/ 2147483646 w 4946"/>
              <a:gd name="T77" fmla="*/ 2147483646 h 5041"/>
              <a:gd name="T78" fmla="*/ 2147483646 w 4946"/>
              <a:gd name="T79" fmla="*/ 2147483646 h 5041"/>
              <a:gd name="T80" fmla="*/ 2147483646 w 4946"/>
              <a:gd name="T81" fmla="*/ 2147483646 h 5041"/>
              <a:gd name="T82" fmla="*/ 2147483646 w 4946"/>
              <a:gd name="T83" fmla="*/ 2147483646 h 5041"/>
              <a:gd name="T84" fmla="*/ 2147483646 w 4946"/>
              <a:gd name="T85" fmla="*/ 2147483646 h 5041"/>
              <a:gd name="T86" fmla="*/ 2147483646 w 4946"/>
              <a:gd name="T87" fmla="*/ 2147483646 h 5041"/>
              <a:gd name="T88" fmla="*/ 2147483646 w 4946"/>
              <a:gd name="T89" fmla="*/ 2147483646 h 5041"/>
              <a:gd name="T90" fmla="*/ 2147483646 w 4946"/>
              <a:gd name="T91" fmla="*/ 2147483646 h 5041"/>
              <a:gd name="T92" fmla="*/ 2147483646 w 4946"/>
              <a:gd name="T93" fmla="*/ 2147483646 h 5041"/>
              <a:gd name="T94" fmla="*/ 2147483646 w 4946"/>
              <a:gd name="T95" fmla="*/ 2147483646 h 5041"/>
              <a:gd name="T96" fmla="*/ 2147483646 w 4946"/>
              <a:gd name="T97" fmla="*/ 2147483646 h 5041"/>
              <a:gd name="T98" fmla="*/ 2147483646 w 4946"/>
              <a:gd name="T99" fmla="*/ 2147483646 h 5041"/>
              <a:gd name="T100" fmla="*/ 2147483646 w 4946"/>
              <a:gd name="T101" fmla="*/ 2147483646 h 5041"/>
              <a:gd name="T102" fmla="*/ 2147483646 w 4946"/>
              <a:gd name="T103" fmla="*/ 2147483646 h 5041"/>
              <a:gd name="T104" fmla="*/ 2147483646 w 4946"/>
              <a:gd name="T105" fmla="*/ 2147483646 h 5041"/>
              <a:gd name="T106" fmla="*/ 2147483646 w 4946"/>
              <a:gd name="T107" fmla="*/ 2147483646 h 5041"/>
              <a:gd name="T108" fmla="*/ 2147483646 w 4946"/>
              <a:gd name="T109" fmla="*/ 2147483646 h 5041"/>
              <a:gd name="T110" fmla="*/ 2147483646 w 4946"/>
              <a:gd name="T111" fmla="*/ 2147483646 h 5041"/>
              <a:gd name="T112" fmla="*/ 2147483646 w 4946"/>
              <a:gd name="T113" fmla="*/ 2147483646 h 5041"/>
              <a:gd name="T114" fmla="*/ 2147483646 w 4946"/>
              <a:gd name="T115" fmla="*/ 2147483646 h 5041"/>
              <a:gd name="T116" fmla="*/ 2147483646 w 4946"/>
              <a:gd name="T117" fmla="*/ 2147483646 h 50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946" h="5041">
                <a:moveTo>
                  <a:pt x="4946" y="532"/>
                </a:moveTo>
                <a:lnTo>
                  <a:pt x="4534" y="270"/>
                </a:lnTo>
                <a:lnTo>
                  <a:pt x="4106" y="0"/>
                </a:lnTo>
                <a:lnTo>
                  <a:pt x="2142" y="3139"/>
                </a:lnTo>
                <a:lnTo>
                  <a:pt x="2117" y="3136"/>
                </a:lnTo>
                <a:lnTo>
                  <a:pt x="2091" y="3134"/>
                </a:lnTo>
                <a:lnTo>
                  <a:pt x="2066" y="3133"/>
                </a:lnTo>
                <a:lnTo>
                  <a:pt x="2039" y="3133"/>
                </a:lnTo>
                <a:lnTo>
                  <a:pt x="2014" y="3134"/>
                </a:lnTo>
                <a:lnTo>
                  <a:pt x="1989" y="3136"/>
                </a:lnTo>
                <a:lnTo>
                  <a:pt x="1963" y="3138"/>
                </a:lnTo>
                <a:lnTo>
                  <a:pt x="1938" y="3142"/>
                </a:lnTo>
                <a:lnTo>
                  <a:pt x="1912" y="3147"/>
                </a:lnTo>
                <a:lnTo>
                  <a:pt x="1888" y="3153"/>
                </a:lnTo>
                <a:lnTo>
                  <a:pt x="1862" y="3160"/>
                </a:lnTo>
                <a:lnTo>
                  <a:pt x="1838" y="3168"/>
                </a:lnTo>
                <a:lnTo>
                  <a:pt x="1813" y="3177"/>
                </a:lnTo>
                <a:lnTo>
                  <a:pt x="1789" y="3188"/>
                </a:lnTo>
                <a:lnTo>
                  <a:pt x="1765" y="3200"/>
                </a:lnTo>
                <a:lnTo>
                  <a:pt x="1742" y="3212"/>
                </a:lnTo>
                <a:lnTo>
                  <a:pt x="1719" y="3226"/>
                </a:lnTo>
                <a:lnTo>
                  <a:pt x="1695" y="3242"/>
                </a:lnTo>
                <a:lnTo>
                  <a:pt x="1673" y="3259"/>
                </a:lnTo>
                <a:lnTo>
                  <a:pt x="1651" y="3277"/>
                </a:lnTo>
                <a:lnTo>
                  <a:pt x="1629" y="3297"/>
                </a:lnTo>
                <a:lnTo>
                  <a:pt x="1609" y="3317"/>
                </a:lnTo>
                <a:lnTo>
                  <a:pt x="1587" y="3339"/>
                </a:lnTo>
                <a:lnTo>
                  <a:pt x="1568" y="3363"/>
                </a:lnTo>
                <a:lnTo>
                  <a:pt x="1547" y="3388"/>
                </a:lnTo>
                <a:lnTo>
                  <a:pt x="1529" y="3415"/>
                </a:lnTo>
                <a:lnTo>
                  <a:pt x="1510" y="3442"/>
                </a:lnTo>
                <a:lnTo>
                  <a:pt x="1492" y="3472"/>
                </a:lnTo>
                <a:lnTo>
                  <a:pt x="1475" y="3503"/>
                </a:lnTo>
                <a:lnTo>
                  <a:pt x="1459" y="3536"/>
                </a:lnTo>
                <a:lnTo>
                  <a:pt x="1442" y="3570"/>
                </a:lnTo>
                <a:lnTo>
                  <a:pt x="1427" y="3605"/>
                </a:lnTo>
                <a:lnTo>
                  <a:pt x="1411" y="3653"/>
                </a:lnTo>
                <a:lnTo>
                  <a:pt x="1393" y="3699"/>
                </a:lnTo>
                <a:lnTo>
                  <a:pt x="1373" y="3744"/>
                </a:lnTo>
                <a:lnTo>
                  <a:pt x="1354" y="3787"/>
                </a:lnTo>
                <a:lnTo>
                  <a:pt x="1332" y="3828"/>
                </a:lnTo>
                <a:lnTo>
                  <a:pt x="1311" y="3868"/>
                </a:lnTo>
                <a:lnTo>
                  <a:pt x="1289" y="3908"/>
                </a:lnTo>
                <a:lnTo>
                  <a:pt x="1265" y="3944"/>
                </a:lnTo>
                <a:lnTo>
                  <a:pt x="1241" y="3981"/>
                </a:lnTo>
                <a:lnTo>
                  <a:pt x="1216" y="4016"/>
                </a:lnTo>
                <a:lnTo>
                  <a:pt x="1191" y="4048"/>
                </a:lnTo>
                <a:lnTo>
                  <a:pt x="1165" y="4081"/>
                </a:lnTo>
                <a:lnTo>
                  <a:pt x="1139" y="4111"/>
                </a:lnTo>
                <a:lnTo>
                  <a:pt x="1111" y="4141"/>
                </a:lnTo>
                <a:lnTo>
                  <a:pt x="1084" y="4170"/>
                </a:lnTo>
                <a:lnTo>
                  <a:pt x="1056" y="4197"/>
                </a:lnTo>
                <a:lnTo>
                  <a:pt x="1028" y="4222"/>
                </a:lnTo>
                <a:lnTo>
                  <a:pt x="999" y="4248"/>
                </a:lnTo>
                <a:lnTo>
                  <a:pt x="970" y="4271"/>
                </a:lnTo>
                <a:lnTo>
                  <a:pt x="940" y="4295"/>
                </a:lnTo>
                <a:lnTo>
                  <a:pt x="911" y="4316"/>
                </a:lnTo>
                <a:lnTo>
                  <a:pt x="881" y="4337"/>
                </a:lnTo>
                <a:lnTo>
                  <a:pt x="852" y="4356"/>
                </a:lnTo>
                <a:lnTo>
                  <a:pt x="821" y="4375"/>
                </a:lnTo>
                <a:lnTo>
                  <a:pt x="792" y="4393"/>
                </a:lnTo>
                <a:lnTo>
                  <a:pt x="761" y="4410"/>
                </a:lnTo>
                <a:lnTo>
                  <a:pt x="731" y="4425"/>
                </a:lnTo>
                <a:lnTo>
                  <a:pt x="701" y="4440"/>
                </a:lnTo>
                <a:lnTo>
                  <a:pt x="671" y="4455"/>
                </a:lnTo>
                <a:lnTo>
                  <a:pt x="641" y="4468"/>
                </a:lnTo>
                <a:lnTo>
                  <a:pt x="611" y="4480"/>
                </a:lnTo>
                <a:lnTo>
                  <a:pt x="582" y="4492"/>
                </a:lnTo>
                <a:lnTo>
                  <a:pt x="524" y="4513"/>
                </a:lnTo>
                <a:lnTo>
                  <a:pt x="468" y="4531"/>
                </a:lnTo>
                <a:lnTo>
                  <a:pt x="413" y="4547"/>
                </a:lnTo>
                <a:lnTo>
                  <a:pt x="359" y="4561"/>
                </a:lnTo>
                <a:lnTo>
                  <a:pt x="309" y="4572"/>
                </a:lnTo>
                <a:lnTo>
                  <a:pt x="261" y="4581"/>
                </a:lnTo>
                <a:lnTo>
                  <a:pt x="215" y="4588"/>
                </a:lnTo>
                <a:lnTo>
                  <a:pt x="174" y="4594"/>
                </a:lnTo>
                <a:lnTo>
                  <a:pt x="135" y="4598"/>
                </a:lnTo>
                <a:lnTo>
                  <a:pt x="102" y="4601"/>
                </a:lnTo>
                <a:lnTo>
                  <a:pt x="72" y="4603"/>
                </a:lnTo>
                <a:lnTo>
                  <a:pt x="47" y="4604"/>
                </a:lnTo>
                <a:lnTo>
                  <a:pt x="12" y="4605"/>
                </a:lnTo>
                <a:lnTo>
                  <a:pt x="0" y="4605"/>
                </a:lnTo>
                <a:lnTo>
                  <a:pt x="17" y="4616"/>
                </a:lnTo>
                <a:lnTo>
                  <a:pt x="68" y="4645"/>
                </a:lnTo>
                <a:lnTo>
                  <a:pt x="105" y="4666"/>
                </a:lnTo>
                <a:lnTo>
                  <a:pt x="150" y="4689"/>
                </a:lnTo>
                <a:lnTo>
                  <a:pt x="201" y="4714"/>
                </a:lnTo>
                <a:lnTo>
                  <a:pt x="258" y="4743"/>
                </a:lnTo>
                <a:lnTo>
                  <a:pt x="321" y="4773"/>
                </a:lnTo>
                <a:lnTo>
                  <a:pt x="390" y="4802"/>
                </a:lnTo>
                <a:lnTo>
                  <a:pt x="466" y="4833"/>
                </a:lnTo>
                <a:lnTo>
                  <a:pt x="545" y="4863"/>
                </a:lnTo>
                <a:lnTo>
                  <a:pt x="587" y="4878"/>
                </a:lnTo>
                <a:lnTo>
                  <a:pt x="630" y="4893"/>
                </a:lnTo>
                <a:lnTo>
                  <a:pt x="673" y="4908"/>
                </a:lnTo>
                <a:lnTo>
                  <a:pt x="718" y="4921"/>
                </a:lnTo>
                <a:lnTo>
                  <a:pt x="764" y="4935"/>
                </a:lnTo>
                <a:lnTo>
                  <a:pt x="811" y="4949"/>
                </a:lnTo>
                <a:lnTo>
                  <a:pt x="858" y="4961"/>
                </a:lnTo>
                <a:lnTo>
                  <a:pt x="907" y="4973"/>
                </a:lnTo>
                <a:lnTo>
                  <a:pt x="956" y="4983"/>
                </a:lnTo>
                <a:lnTo>
                  <a:pt x="1006" y="4995"/>
                </a:lnTo>
                <a:lnTo>
                  <a:pt x="1057" y="5004"/>
                </a:lnTo>
                <a:lnTo>
                  <a:pt x="1108" y="5012"/>
                </a:lnTo>
                <a:lnTo>
                  <a:pt x="1160" y="5020"/>
                </a:lnTo>
                <a:lnTo>
                  <a:pt x="1213" y="5026"/>
                </a:lnTo>
                <a:lnTo>
                  <a:pt x="1266" y="5032"/>
                </a:lnTo>
                <a:lnTo>
                  <a:pt x="1320" y="5036"/>
                </a:lnTo>
                <a:lnTo>
                  <a:pt x="1374" y="5039"/>
                </a:lnTo>
                <a:lnTo>
                  <a:pt x="1429" y="5040"/>
                </a:lnTo>
                <a:lnTo>
                  <a:pt x="1484" y="5041"/>
                </a:lnTo>
                <a:lnTo>
                  <a:pt x="1539" y="5040"/>
                </a:lnTo>
                <a:lnTo>
                  <a:pt x="1594" y="5037"/>
                </a:lnTo>
                <a:lnTo>
                  <a:pt x="1650" y="5033"/>
                </a:lnTo>
                <a:lnTo>
                  <a:pt x="1706" y="5027"/>
                </a:lnTo>
                <a:lnTo>
                  <a:pt x="1762" y="5019"/>
                </a:lnTo>
                <a:lnTo>
                  <a:pt x="1818" y="5010"/>
                </a:lnTo>
                <a:lnTo>
                  <a:pt x="1874" y="4999"/>
                </a:lnTo>
                <a:lnTo>
                  <a:pt x="1930" y="4985"/>
                </a:lnTo>
                <a:lnTo>
                  <a:pt x="1986" y="4970"/>
                </a:lnTo>
                <a:lnTo>
                  <a:pt x="2043" y="4953"/>
                </a:lnTo>
                <a:lnTo>
                  <a:pt x="2099" y="4933"/>
                </a:lnTo>
                <a:lnTo>
                  <a:pt x="2155" y="4912"/>
                </a:lnTo>
                <a:lnTo>
                  <a:pt x="2210" y="4888"/>
                </a:lnTo>
                <a:lnTo>
                  <a:pt x="2265" y="4862"/>
                </a:lnTo>
                <a:lnTo>
                  <a:pt x="2320" y="4834"/>
                </a:lnTo>
                <a:lnTo>
                  <a:pt x="2375" y="4802"/>
                </a:lnTo>
                <a:lnTo>
                  <a:pt x="2429" y="4768"/>
                </a:lnTo>
                <a:lnTo>
                  <a:pt x="2455" y="4751"/>
                </a:lnTo>
                <a:lnTo>
                  <a:pt x="2482" y="4733"/>
                </a:lnTo>
                <a:lnTo>
                  <a:pt x="2508" y="4713"/>
                </a:lnTo>
                <a:lnTo>
                  <a:pt x="2535" y="4694"/>
                </a:lnTo>
                <a:lnTo>
                  <a:pt x="2561" y="4673"/>
                </a:lnTo>
                <a:lnTo>
                  <a:pt x="2588" y="4652"/>
                </a:lnTo>
                <a:lnTo>
                  <a:pt x="2614" y="4630"/>
                </a:lnTo>
                <a:lnTo>
                  <a:pt x="2639" y="4608"/>
                </a:lnTo>
                <a:lnTo>
                  <a:pt x="2661" y="4588"/>
                </a:lnTo>
                <a:lnTo>
                  <a:pt x="2681" y="4569"/>
                </a:lnTo>
                <a:lnTo>
                  <a:pt x="2701" y="4547"/>
                </a:lnTo>
                <a:lnTo>
                  <a:pt x="2719" y="4527"/>
                </a:lnTo>
                <a:lnTo>
                  <a:pt x="2737" y="4506"/>
                </a:lnTo>
                <a:lnTo>
                  <a:pt x="2755" y="4483"/>
                </a:lnTo>
                <a:lnTo>
                  <a:pt x="2771" y="4461"/>
                </a:lnTo>
                <a:lnTo>
                  <a:pt x="2786" y="4438"/>
                </a:lnTo>
                <a:lnTo>
                  <a:pt x="2800" y="4415"/>
                </a:lnTo>
                <a:lnTo>
                  <a:pt x="2815" y="4392"/>
                </a:lnTo>
                <a:lnTo>
                  <a:pt x="2827" y="4367"/>
                </a:lnTo>
                <a:lnTo>
                  <a:pt x="2839" y="4344"/>
                </a:lnTo>
                <a:lnTo>
                  <a:pt x="2850" y="4319"/>
                </a:lnTo>
                <a:lnTo>
                  <a:pt x="2861" y="4294"/>
                </a:lnTo>
                <a:lnTo>
                  <a:pt x="2871" y="4268"/>
                </a:lnTo>
                <a:lnTo>
                  <a:pt x="2880" y="4243"/>
                </a:lnTo>
                <a:lnTo>
                  <a:pt x="2887" y="4217"/>
                </a:lnTo>
                <a:lnTo>
                  <a:pt x="2894" y="4192"/>
                </a:lnTo>
                <a:lnTo>
                  <a:pt x="2900" y="4166"/>
                </a:lnTo>
                <a:lnTo>
                  <a:pt x="2906" y="4140"/>
                </a:lnTo>
                <a:lnTo>
                  <a:pt x="2910" y="4113"/>
                </a:lnTo>
                <a:lnTo>
                  <a:pt x="2915" y="4087"/>
                </a:lnTo>
                <a:lnTo>
                  <a:pt x="2918" y="4061"/>
                </a:lnTo>
                <a:lnTo>
                  <a:pt x="2919" y="4034"/>
                </a:lnTo>
                <a:lnTo>
                  <a:pt x="2921" y="4008"/>
                </a:lnTo>
                <a:lnTo>
                  <a:pt x="2921" y="3981"/>
                </a:lnTo>
                <a:lnTo>
                  <a:pt x="2920" y="3955"/>
                </a:lnTo>
                <a:lnTo>
                  <a:pt x="2919" y="3928"/>
                </a:lnTo>
                <a:lnTo>
                  <a:pt x="2917" y="3901"/>
                </a:lnTo>
                <a:lnTo>
                  <a:pt x="2912" y="3874"/>
                </a:lnTo>
                <a:lnTo>
                  <a:pt x="2909" y="3849"/>
                </a:lnTo>
                <a:lnTo>
                  <a:pt x="2904" y="3822"/>
                </a:lnTo>
                <a:lnTo>
                  <a:pt x="4946" y="532"/>
                </a:lnTo>
                <a:close/>
                <a:moveTo>
                  <a:pt x="2479" y="3126"/>
                </a:moveTo>
                <a:lnTo>
                  <a:pt x="2732" y="2726"/>
                </a:lnTo>
                <a:lnTo>
                  <a:pt x="3096" y="2957"/>
                </a:lnTo>
                <a:lnTo>
                  <a:pt x="2842" y="3358"/>
                </a:lnTo>
                <a:lnTo>
                  <a:pt x="2479" y="3126"/>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endParaRPr lang="zh-CN" altLang="en-US">
              <a:solidFill>
                <a:srgbClr val="FFFFFF"/>
              </a:solidFill>
              <a:sym typeface="Arial" panose="020B0604020202020204" pitchFamily="34" charset="0"/>
            </a:endParaRPr>
          </a:p>
        </p:txBody>
      </p:sp>
      <p:sp>
        <p:nvSpPr>
          <p:cNvPr id="33" name="上箭头 32"/>
          <p:cNvSpPr/>
          <p:nvPr>
            <p:custDataLst>
              <p:tags r:id="rId9"/>
            </p:custDataLst>
          </p:nvPr>
        </p:nvSpPr>
        <p:spPr>
          <a:xfrm rot="16200000">
            <a:off x="5098415" y="3761740"/>
            <a:ext cx="346710" cy="297180"/>
          </a:xfrm>
          <a:prstGeom prst="upArrow">
            <a:avLst>
              <a:gd name="adj1" fmla="val 57862"/>
              <a:gd name="adj2" fmla="val 61457"/>
            </a:avLst>
          </a:prstGeom>
          <a:solidFill>
            <a:srgbClr val="E1448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34" name="椭圆 33"/>
          <p:cNvSpPr/>
          <p:nvPr>
            <p:custDataLst>
              <p:tags r:id="rId10"/>
            </p:custDataLst>
          </p:nvPr>
        </p:nvSpPr>
        <p:spPr>
          <a:xfrm>
            <a:off x="5594350" y="3382010"/>
            <a:ext cx="1007745" cy="1007745"/>
          </a:xfrm>
          <a:prstGeom prst="ellipse">
            <a:avLst/>
          </a:prstGeom>
          <a:solidFill>
            <a:srgbClr val="B2B2B2"/>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35" name="KSO_Shape"/>
          <p:cNvSpPr/>
          <p:nvPr>
            <p:custDataLst>
              <p:tags r:id="rId11"/>
            </p:custDataLst>
          </p:nvPr>
        </p:nvSpPr>
        <p:spPr bwMode="auto">
          <a:xfrm flipH="1">
            <a:off x="5920740" y="3688080"/>
            <a:ext cx="354965" cy="395605"/>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ysClr val="window" lastClr="FFFFFF"/>
          </a:solidFill>
          <a:ln>
            <a:noFill/>
          </a:ln>
        </p:spPr>
        <p:txBody>
          <a:bodyPr bIns="900000" anchor="ctr">
            <a:normAutofit fontScale="25000" lnSpcReduction="20000"/>
            <a:scene3d>
              <a:camera prst="orthographicFront"/>
              <a:lightRig rig="threePt" dir="t"/>
            </a:scene3d>
            <a:sp3d>
              <a:contourClr>
                <a:srgbClr val="FFFFFF"/>
              </a:contourClr>
            </a:sp3d>
          </a:bodyPr>
          <a:p>
            <a:pPr algn="ctr"/>
            <a:endParaRPr lang="zh-CN" altLang="en-US" dirty="0">
              <a:solidFill>
                <a:srgbClr val="FFFFFF"/>
              </a:solidFill>
              <a:sym typeface="Arial" panose="020B0604020202020204" pitchFamily="34" charset="0"/>
            </a:endParaRPr>
          </a:p>
        </p:txBody>
      </p:sp>
      <p:cxnSp>
        <p:nvCxnSpPr>
          <p:cNvPr id="36" name="直接连接符 35"/>
          <p:cNvCxnSpPr/>
          <p:nvPr>
            <p:custDataLst>
              <p:tags r:id="rId12"/>
            </p:custDataLst>
          </p:nvPr>
        </p:nvCxnSpPr>
        <p:spPr>
          <a:xfrm flipH="1">
            <a:off x="4365625" y="2392680"/>
            <a:ext cx="299085"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7" name="直接连接符 36"/>
          <p:cNvCxnSpPr/>
          <p:nvPr>
            <p:custDataLst>
              <p:tags r:id="rId13"/>
            </p:custDataLst>
          </p:nvPr>
        </p:nvCxnSpPr>
        <p:spPr>
          <a:xfrm flipV="1">
            <a:off x="4365625" y="1971040"/>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14"/>
            </p:custDataLst>
          </p:nvPr>
        </p:nvCxnSpPr>
        <p:spPr>
          <a:xfrm flipH="1">
            <a:off x="3255010" y="1971040"/>
            <a:ext cx="111061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39" name="直接连接符 38"/>
          <p:cNvCxnSpPr/>
          <p:nvPr>
            <p:custDataLst>
              <p:tags r:id="rId15"/>
            </p:custDataLst>
          </p:nvPr>
        </p:nvCxnSpPr>
        <p:spPr>
          <a:xfrm flipH="1">
            <a:off x="3255010" y="3943350"/>
            <a:ext cx="61595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41" name="文本框 40"/>
          <p:cNvSpPr txBox="1"/>
          <p:nvPr>
            <p:custDataLst>
              <p:tags r:id="rId16"/>
            </p:custDataLst>
          </p:nvPr>
        </p:nvSpPr>
        <p:spPr>
          <a:xfrm>
            <a:off x="1535430" y="1771015"/>
            <a:ext cx="1573530" cy="391795"/>
          </a:xfrm>
          <a:prstGeom prst="rect">
            <a:avLst/>
          </a:prstGeom>
          <a:noFill/>
        </p:spPr>
        <p:txBody>
          <a:bodyPr wrap="square" bIns="0" rtlCol="0" anchor="b" anchorCtr="0"/>
          <a:p>
            <a:pPr algn="l">
              <a:lnSpc>
                <a:spcPct val="120000"/>
              </a:lnSpc>
            </a:pPr>
            <a:r>
              <a:rPr lang="zh-CN" altLang="en-US" b="1" spc="300">
                <a:solidFill>
                  <a:srgbClr val="E34D4D"/>
                </a:solidFill>
                <a:latin typeface="微软雅黑" panose="020B0503020204020204" charset="-122"/>
                <a:ea typeface="微软雅黑" panose="020B0503020204020204" charset="-122"/>
                <a:cs typeface="+mn-ea"/>
                <a:sym typeface="Arial" panose="020B0604020202020204" pitchFamily="34" charset="0"/>
              </a:rPr>
              <a:t>（七）沟通</a:t>
            </a:r>
            <a:endParaRPr lang="zh-CN" altLang="en-US" b="1" spc="300">
              <a:solidFill>
                <a:srgbClr val="E34D4D"/>
              </a:solidFill>
              <a:latin typeface="微软雅黑" panose="020B0503020204020204" charset="-122"/>
              <a:ea typeface="微软雅黑" panose="020B0503020204020204" charset="-122"/>
              <a:cs typeface="+mn-ea"/>
              <a:sym typeface="Arial" panose="020B0604020202020204" pitchFamily="34" charset="0"/>
            </a:endParaRPr>
          </a:p>
        </p:txBody>
      </p:sp>
      <p:sp>
        <p:nvSpPr>
          <p:cNvPr id="43" name="文本框 42"/>
          <p:cNvSpPr txBox="1"/>
          <p:nvPr>
            <p:custDataLst>
              <p:tags r:id="rId17"/>
            </p:custDataLst>
          </p:nvPr>
        </p:nvSpPr>
        <p:spPr>
          <a:xfrm>
            <a:off x="1535430" y="3453765"/>
            <a:ext cx="1573530" cy="363855"/>
          </a:xfrm>
          <a:prstGeom prst="rect">
            <a:avLst/>
          </a:prstGeom>
          <a:noFill/>
        </p:spPr>
        <p:txBody>
          <a:bodyPr wrap="square" bIns="0" rtlCol="0" anchor="b" anchorCtr="0">
            <a:normAutofit lnSpcReduction="10000"/>
          </a:bodyPr>
          <a:p>
            <a:pPr algn="l">
              <a:lnSpc>
                <a:spcPct val="120000"/>
              </a:lnSpc>
            </a:pPr>
            <a:r>
              <a:rPr lang="zh-CN" altLang="en-US" b="1" spc="300">
                <a:solidFill>
                  <a:srgbClr val="E1448B"/>
                </a:solidFill>
                <a:latin typeface="微软雅黑" panose="020B0503020204020204" charset="-122"/>
                <a:ea typeface="微软雅黑" panose="020B0503020204020204" charset="-122"/>
                <a:cs typeface="+mn-ea"/>
                <a:sym typeface="Arial" panose="020B0604020202020204" pitchFamily="34" charset="0"/>
              </a:rPr>
              <a:t>（八）创新</a:t>
            </a:r>
            <a:endParaRPr lang="zh-CN" altLang="en-US" b="1" spc="300">
              <a:solidFill>
                <a:srgbClr val="E1448B"/>
              </a:solidFill>
              <a:latin typeface="微软雅黑" panose="020B0503020204020204" charset="-122"/>
              <a:ea typeface="微软雅黑" panose="020B0503020204020204" charset="-122"/>
              <a:cs typeface="+mn-ea"/>
              <a:sym typeface="Arial" panose="020B0604020202020204" pitchFamily="34" charset="0"/>
            </a:endParaRPr>
          </a:p>
        </p:txBody>
      </p:sp>
      <p:sp>
        <p:nvSpPr>
          <p:cNvPr id="45" name="文本框 44"/>
          <p:cNvSpPr txBox="1"/>
          <p:nvPr>
            <p:custDataLst>
              <p:tags r:id="rId18"/>
            </p:custDataLst>
          </p:nvPr>
        </p:nvSpPr>
        <p:spPr>
          <a:xfrm>
            <a:off x="9082405" y="3406140"/>
            <a:ext cx="2125980" cy="363855"/>
          </a:xfrm>
          <a:prstGeom prst="rect">
            <a:avLst/>
          </a:prstGeom>
          <a:noFill/>
        </p:spPr>
        <p:txBody>
          <a:bodyPr wrap="square" bIns="0" rtlCol="0" anchor="b" anchorCtr="0"/>
          <a:p>
            <a:pPr>
              <a:lnSpc>
                <a:spcPct val="120000"/>
              </a:lnSpc>
            </a:pPr>
            <a:r>
              <a:rPr lang="zh-CN" altLang="en-US" b="1" spc="300">
                <a:solidFill>
                  <a:srgbClr val="5454D4">
                    <a:lumMod val="75000"/>
                  </a:srgbClr>
                </a:solidFill>
                <a:latin typeface="微软雅黑" panose="020B0503020204020204" charset="-122"/>
                <a:ea typeface="微软雅黑" panose="020B0503020204020204" charset="-122"/>
                <a:cs typeface="+mn-ea"/>
                <a:sym typeface="Arial" panose="020B0604020202020204" pitchFamily="34" charset="0"/>
              </a:rPr>
              <a:t>（十一）协调</a:t>
            </a:r>
            <a:endParaRPr lang="zh-CN" altLang="en-US" b="1" spc="300">
              <a:solidFill>
                <a:srgbClr val="5454D4">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47" name="文本框 46"/>
          <p:cNvSpPr txBox="1"/>
          <p:nvPr>
            <p:custDataLst>
              <p:tags r:id="rId19"/>
            </p:custDataLst>
          </p:nvPr>
        </p:nvSpPr>
        <p:spPr>
          <a:xfrm>
            <a:off x="9082405" y="1682115"/>
            <a:ext cx="1680845" cy="363855"/>
          </a:xfrm>
          <a:prstGeom prst="rect">
            <a:avLst/>
          </a:prstGeom>
          <a:noFill/>
        </p:spPr>
        <p:txBody>
          <a:bodyPr wrap="square" bIns="0" rtlCol="0" anchor="b" anchorCtr="0">
            <a:normAutofit lnSpcReduction="10000"/>
          </a:bodyPr>
          <a:p>
            <a:pPr>
              <a:lnSpc>
                <a:spcPct val="120000"/>
              </a:lnSpc>
            </a:pPr>
            <a:r>
              <a:rPr lang="zh-CN" altLang="en-US" b="1" spc="300">
                <a:solidFill>
                  <a:srgbClr val="7E4CBE">
                    <a:lumMod val="75000"/>
                  </a:srgbClr>
                </a:solidFill>
                <a:latin typeface="微软雅黑" panose="020B0503020204020204" charset="-122"/>
                <a:ea typeface="微软雅黑" panose="020B0503020204020204" charset="-122"/>
                <a:cs typeface="+mn-ea"/>
                <a:sym typeface="Arial" panose="020B0604020202020204" pitchFamily="34" charset="0"/>
              </a:rPr>
              <a:t>（十）结果</a:t>
            </a:r>
            <a:endParaRPr lang="zh-CN" altLang="en-US" b="1" spc="300">
              <a:solidFill>
                <a:srgbClr val="7E4CBE">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53" name="上箭头 52"/>
          <p:cNvSpPr/>
          <p:nvPr>
            <p:custDataLst>
              <p:tags r:id="rId20"/>
            </p:custDataLst>
          </p:nvPr>
        </p:nvSpPr>
        <p:spPr>
          <a:xfrm rot="19800000">
            <a:off x="5518150" y="3033395"/>
            <a:ext cx="346710" cy="297180"/>
          </a:xfrm>
          <a:prstGeom prst="upArrow">
            <a:avLst>
              <a:gd name="adj1" fmla="val 57862"/>
              <a:gd name="adj2" fmla="val 61457"/>
            </a:avLst>
          </a:prstGeom>
          <a:solidFill>
            <a:srgbClr val="E34D4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54" name="上箭头 53"/>
          <p:cNvSpPr/>
          <p:nvPr>
            <p:custDataLst>
              <p:tags r:id="rId21"/>
            </p:custDataLst>
          </p:nvPr>
        </p:nvSpPr>
        <p:spPr>
          <a:xfrm rot="1800000">
            <a:off x="6330950" y="3033395"/>
            <a:ext cx="346710" cy="297180"/>
          </a:xfrm>
          <a:prstGeom prst="upArrow">
            <a:avLst>
              <a:gd name="adj1" fmla="val 57862"/>
              <a:gd name="adj2" fmla="val 61457"/>
            </a:avLst>
          </a:prstGeom>
          <a:solidFill>
            <a:srgbClr val="7E4CBE"/>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55" name="上箭头 54"/>
          <p:cNvSpPr/>
          <p:nvPr>
            <p:custDataLst>
              <p:tags r:id="rId22"/>
            </p:custDataLst>
          </p:nvPr>
        </p:nvSpPr>
        <p:spPr>
          <a:xfrm rot="5400000">
            <a:off x="6737350" y="3737610"/>
            <a:ext cx="346710" cy="297180"/>
          </a:xfrm>
          <a:prstGeom prst="upArrow">
            <a:avLst>
              <a:gd name="adj1" fmla="val 57862"/>
              <a:gd name="adj2" fmla="val 61457"/>
            </a:avLst>
          </a:prstGeom>
          <a:solidFill>
            <a:srgbClr val="5454D4"/>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56" name="上箭头 55"/>
          <p:cNvSpPr/>
          <p:nvPr>
            <p:custDataLst>
              <p:tags r:id="rId23"/>
            </p:custDataLst>
          </p:nvPr>
        </p:nvSpPr>
        <p:spPr>
          <a:xfrm rot="9000000">
            <a:off x="6330950" y="4441190"/>
            <a:ext cx="346710" cy="297180"/>
          </a:xfrm>
          <a:prstGeom prst="upArrow">
            <a:avLst>
              <a:gd name="adj1" fmla="val 57862"/>
              <a:gd name="adj2" fmla="val 61457"/>
            </a:avLst>
          </a:prstGeom>
          <a:solidFill>
            <a:srgbClr val="3269B5"/>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48" name="上箭头 47"/>
          <p:cNvSpPr/>
          <p:nvPr>
            <p:custDataLst>
              <p:tags r:id="rId24"/>
            </p:custDataLst>
          </p:nvPr>
        </p:nvSpPr>
        <p:spPr>
          <a:xfrm rot="12600000">
            <a:off x="5518150" y="4441190"/>
            <a:ext cx="346710" cy="297180"/>
          </a:xfrm>
          <a:prstGeom prst="upArrow">
            <a:avLst>
              <a:gd name="adj1" fmla="val 57862"/>
              <a:gd name="adj2" fmla="val 61457"/>
            </a:avLst>
          </a:prstGeom>
          <a:solidFill>
            <a:srgbClr val="A84FAE"/>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62" name="椭圆 61"/>
          <p:cNvSpPr/>
          <p:nvPr>
            <p:custDataLst>
              <p:tags r:id="rId25"/>
            </p:custDataLst>
          </p:nvPr>
        </p:nvSpPr>
        <p:spPr>
          <a:xfrm>
            <a:off x="6397625" y="4719955"/>
            <a:ext cx="1007745" cy="1007745"/>
          </a:xfrm>
          <a:prstGeom prst="ellipse">
            <a:avLst/>
          </a:prstGeom>
          <a:solidFill>
            <a:srgbClr val="3269B5"/>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64" name="KSO_Shape"/>
          <p:cNvSpPr/>
          <p:nvPr>
            <p:custDataLst>
              <p:tags r:id="rId26"/>
            </p:custDataLst>
          </p:nvPr>
        </p:nvSpPr>
        <p:spPr bwMode="auto">
          <a:xfrm>
            <a:off x="6633845" y="4954905"/>
            <a:ext cx="553720" cy="537210"/>
          </a:xfrm>
          <a:custGeom>
            <a:avLst/>
            <a:gdLst>
              <a:gd name="T0" fmla="*/ 1742441 w 2041526"/>
              <a:gd name="T1" fmla="*/ 1193165 h 1979612"/>
              <a:gd name="T2" fmla="*/ 1991996 w 2041526"/>
              <a:gd name="T3" fmla="*/ 1302068 h 1979612"/>
              <a:gd name="T4" fmla="*/ 2027239 w 2041526"/>
              <a:gd name="T5" fmla="*/ 1369695 h 1979612"/>
              <a:gd name="T6" fmla="*/ 1892619 w 2041526"/>
              <a:gd name="T7" fmla="*/ 1469390 h 1979612"/>
              <a:gd name="T8" fmla="*/ 1731963 w 2041526"/>
              <a:gd name="T9" fmla="*/ 1707833 h 1979612"/>
              <a:gd name="T10" fmla="*/ 1573531 w 2041526"/>
              <a:gd name="T11" fmla="*/ 1864678 h 1979612"/>
              <a:gd name="T12" fmla="*/ 1443673 w 2041526"/>
              <a:gd name="T13" fmla="*/ 1909128 h 1979612"/>
              <a:gd name="T14" fmla="*/ 1297941 w 2041526"/>
              <a:gd name="T15" fmla="*/ 1895793 h 1979612"/>
              <a:gd name="T16" fmla="*/ 1186180 w 2041526"/>
              <a:gd name="T17" fmla="*/ 1820228 h 1979612"/>
              <a:gd name="T18" fmla="*/ 1305561 w 2041526"/>
              <a:gd name="T19" fmla="*/ 1764348 h 1979612"/>
              <a:gd name="T20" fmla="*/ 1469073 w 2041526"/>
              <a:gd name="T21" fmla="*/ 1590993 h 1979612"/>
              <a:gd name="T22" fmla="*/ 1598296 w 2041526"/>
              <a:gd name="T23" fmla="*/ 1438275 h 1979612"/>
              <a:gd name="T24" fmla="*/ 1641158 w 2041526"/>
              <a:gd name="T25" fmla="*/ 1376363 h 1979612"/>
              <a:gd name="T26" fmla="*/ 1473836 w 2041526"/>
              <a:gd name="T27" fmla="*/ 1374458 h 1979612"/>
              <a:gd name="T28" fmla="*/ 1122363 w 2041526"/>
              <a:gd name="T29" fmla="*/ 1490345 h 1979612"/>
              <a:gd name="T30" fmla="*/ 1188720 w 2041526"/>
              <a:gd name="T31" fmla="*/ 1315720 h 1979612"/>
              <a:gd name="T32" fmla="*/ 1303973 w 2041526"/>
              <a:gd name="T33" fmla="*/ 1219518 h 1979612"/>
              <a:gd name="T34" fmla="*/ 1510031 w 2041526"/>
              <a:gd name="T35" fmla="*/ 1169988 h 1979612"/>
              <a:gd name="T36" fmla="*/ 474459 w 2041526"/>
              <a:gd name="T37" fmla="*/ 1705182 h 1979612"/>
              <a:gd name="T38" fmla="*/ 614828 w 2041526"/>
              <a:gd name="T39" fmla="*/ 1613705 h 1979612"/>
              <a:gd name="T40" fmla="*/ 659606 w 2041526"/>
              <a:gd name="T41" fmla="*/ 1010214 h 1979612"/>
              <a:gd name="T42" fmla="*/ 591327 w 2041526"/>
              <a:gd name="T43" fmla="*/ 866964 h 1979612"/>
              <a:gd name="T44" fmla="*/ 436350 w 2041526"/>
              <a:gd name="T45" fmla="*/ 793909 h 1979612"/>
              <a:gd name="T46" fmla="*/ 1689937 w 2041526"/>
              <a:gd name="T47" fmla="*/ 637247 h 1979612"/>
              <a:gd name="T48" fmla="*/ 1695008 w 2041526"/>
              <a:gd name="T49" fmla="*/ 774583 h 1979612"/>
              <a:gd name="T50" fmla="*/ 1785965 w 2041526"/>
              <a:gd name="T51" fmla="*/ 1009835 h 1979612"/>
              <a:gd name="T52" fmla="*/ 1670605 w 2041526"/>
              <a:gd name="T53" fmla="*/ 1048620 h 1979612"/>
              <a:gd name="T54" fmla="*/ 1547322 w 2041526"/>
              <a:gd name="T55" fmla="*/ 967235 h 1979612"/>
              <a:gd name="T56" fmla="*/ 1530525 w 2041526"/>
              <a:gd name="T57" fmla="*/ 885215 h 1979612"/>
              <a:gd name="T58" fmla="*/ 1439252 w 2041526"/>
              <a:gd name="T59" fmla="*/ 1011107 h 1979612"/>
              <a:gd name="T60" fmla="*/ 1280790 w 2041526"/>
              <a:gd name="T61" fmla="*/ 1100439 h 1979612"/>
              <a:gd name="T62" fmla="*/ 1300756 w 2041526"/>
              <a:gd name="T63" fmla="*/ 947843 h 1979612"/>
              <a:gd name="T64" fmla="*/ 1375867 w 2041526"/>
              <a:gd name="T65" fmla="*/ 820362 h 1979612"/>
              <a:gd name="T66" fmla="*/ 1524821 w 2041526"/>
              <a:gd name="T67" fmla="*/ 684298 h 1979612"/>
              <a:gd name="T68" fmla="*/ 974007 w 2041526"/>
              <a:gd name="T69" fmla="*/ 395287 h 1979612"/>
              <a:gd name="T70" fmla="*/ 1180432 w 2041526"/>
              <a:gd name="T71" fmla="*/ 463577 h 1979612"/>
              <a:gd name="T72" fmla="*/ 1303969 w 2041526"/>
              <a:gd name="T73" fmla="*/ 637319 h 1979612"/>
              <a:gd name="T74" fmla="*/ 1229021 w 2041526"/>
              <a:gd name="T75" fmla="*/ 815508 h 1979612"/>
              <a:gd name="T76" fmla="*/ 1159789 w 2041526"/>
              <a:gd name="T77" fmla="*/ 993379 h 1979612"/>
              <a:gd name="T78" fmla="*/ 1168682 w 2041526"/>
              <a:gd name="T79" fmla="*/ 1160134 h 1979612"/>
              <a:gd name="T80" fmla="*/ 1064834 w 2041526"/>
              <a:gd name="T81" fmla="*/ 1279244 h 1979612"/>
              <a:gd name="T82" fmla="*/ 1006400 w 2041526"/>
              <a:gd name="T83" fmla="*/ 1435517 h 1979612"/>
              <a:gd name="T84" fmla="*/ 1002589 w 2041526"/>
              <a:gd name="T85" fmla="*/ 1667384 h 1979612"/>
              <a:gd name="T86" fmla="*/ 1073726 w 2041526"/>
              <a:gd name="T87" fmla="*/ 1877018 h 1979612"/>
              <a:gd name="T88" fmla="*/ 1073726 w 2041526"/>
              <a:gd name="T89" fmla="*/ 1964684 h 1979612"/>
              <a:gd name="T90" fmla="*/ 328692 w 2041526"/>
              <a:gd name="T91" fmla="*/ 1979294 h 1979612"/>
              <a:gd name="T92" fmla="*/ 113692 w 2041526"/>
              <a:gd name="T93" fmla="*/ 1889406 h 1979612"/>
              <a:gd name="T94" fmla="*/ 3811 w 2041526"/>
              <a:gd name="T95" fmla="*/ 1686124 h 1979612"/>
              <a:gd name="T96" fmla="*/ 33981 w 2041526"/>
              <a:gd name="T97" fmla="*/ 591898 h 1979612"/>
              <a:gd name="T98" fmla="*/ 196262 w 2041526"/>
              <a:gd name="T99" fmla="*/ 429591 h 1979612"/>
              <a:gd name="T100" fmla="*/ 937260 w 2041526"/>
              <a:gd name="T101" fmla="*/ 318 h 1979612"/>
              <a:gd name="T102" fmla="*/ 1016953 w 2041526"/>
              <a:gd name="T103" fmla="*/ 38418 h 1979612"/>
              <a:gd name="T104" fmla="*/ 1054735 w 2041526"/>
              <a:gd name="T105" fmla="*/ 118428 h 1979612"/>
              <a:gd name="T106" fmla="*/ 1032828 w 2041526"/>
              <a:gd name="T107" fmla="*/ 205740 h 1979612"/>
              <a:gd name="T108" fmla="*/ 962660 w 2041526"/>
              <a:gd name="T109" fmla="*/ 257810 h 1979612"/>
              <a:gd name="T110" fmla="*/ 350520 w 2041526"/>
              <a:gd name="T111" fmla="*/ 255905 h 1979612"/>
              <a:gd name="T112" fmla="*/ 282575 w 2041526"/>
              <a:gd name="T113" fmla="*/ 200343 h 1979612"/>
              <a:gd name="T114" fmla="*/ 264795 w 2041526"/>
              <a:gd name="T115" fmla="*/ 111760 h 1979612"/>
              <a:gd name="T116" fmla="*/ 307023 w 2041526"/>
              <a:gd name="T117" fmla="*/ 33973 h 1979612"/>
              <a:gd name="T118" fmla="*/ 388620 w 2041526"/>
              <a:gd name="T119" fmla="*/ 0 h 1979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41526" h="1979612">
                <a:moveTo>
                  <a:pt x="1545273" y="1168400"/>
                </a:moveTo>
                <a:lnTo>
                  <a:pt x="1556386" y="1168400"/>
                </a:lnTo>
                <a:lnTo>
                  <a:pt x="1568451" y="1168400"/>
                </a:lnTo>
                <a:lnTo>
                  <a:pt x="1581151" y="1168718"/>
                </a:lnTo>
                <a:lnTo>
                  <a:pt x="1594803" y="1169670"/>
                </a:lnTo>
                <a:lnTo>
                  <a:pt x="1609408" y="1170305"/>
                </a:lnTo>
                <a:lnTo>
                  <a:pt x="1624331" y="1171893"/>
                </a:lnTo>
                <a:lnTo>
                  <a:pt x="1639571" y="1173798"/>
                </a:lnTo>
                <a:lnTo>
                  <a:pt x="1655446" y="1175703"/>
                </a:lnTo>
                <a:lnTo>
                  <a:pt x="1672273" y="1178560"/>
                </a:lnTo>
                <a:lnTo>
                  <a:pt x="1689101" y="1181735"/>
                </a:lnTo>
                <a:lnTo>
                  <a:pt x="1706881" y="1184910"/>
                </a:lnTo>
                <a:lnTo>
                  <a:pt x="1724343" y="1188720"/>
                </a:lnTo>
                <a:lnTo>
                  <a:pt x="1742441" y="1193165"/>
                </a:lnTo>
                <a:lnTo>
                  <a:pt x="1760538" y="1197610"/>
                </a:lnTo>
                <a:lnTo>
                  <a:pt x="1778953" y="1202690"/>
                </a:lnTo>
                <a:lnTo>
                  <a:pt x="1797368" y="1208405"/>
                </a:lnTo>
                <a:lnTo>
                  <a:pt x="1816101" y="1214120"/>
                </a:lnTo>
                <a:lnTo>
                  <a:pt x="1834516" y="1220788"/>
                </a:lnTo>
                <a:lnTo>
                  <a:pt x="1852931" y="1227773"/>
                </a:lnTo>
                <a:lnTo>
                  <a:pt x="1871346" y="1235393"/>
                </a:lnTo>
                <a:lnTo>
                  <a:pt x="1889444" y="1243330"/>
                </a:lnTo>
                <a:lnTo>
                  <a:pt x="1907541" y="1251903"/>
                </a:lnTo>
                <a:lnTo>
                  <a:pt x="1925004" y="1260793"/>
                </a:lnTo>
                <a:lnTo>
                  <a:pt x="1942784" y="1270318"/>
                </a:lnTo>
                <a:lnTo>
                  <a:pt x="1959611" y="1280478"/>
                </a:lnTo>
                <a:lnTo>
                  <a:pt x="1976121" y="1290955"/>
                </a:lnTo>
                <a:lnTo>
                  <a:pt x="1991996" y="1302068"/>
                </a:lnTo>
                <a:lnTo>
                  <a:pt x="2007871" y="1313815"/>
                </a:lnTo>
                <a:lnTo>
                  <a:pt x="2022794" y="1326198"/>
                </a:lnTo>
                <a:lnTo>
                  <a:pt x="2036764" y="1339215"/>
                </a:lnTo>
                <a:lnTo>
                  <a:pt x="2038669" y="1341120"/>
                </a:lnTo>
                <a:lnTo>
                  <a:pt x="2040256" y="1343343"/>
                </a:lnTo>
                <a:lnTo>
                  <a:pt x="2041209" y="1346200"/>
                </a:lnTo>
                <a:lnTo>
                  <a:pt x="2041526" y="1348423"/>
                </a:lnTo>
                <a:lnTo>
                  <a:pt x="2041209" y="1350963"/>
                </a:lnTo>
                <a:lnTo>
                  <a:pt x="2040256" y="1353820"/>
                </a:lnTo>
                <a:lnTo>
                  <a:pt x="2038986" y="1356360"/>
                </a:lnTo>
                <a:lnTo>
                  <a:pt x="2037716" y="1358900"/>
                </a:lnTo>
                <a:lnTo>
                  <a:pt x="2035494" y="1361440"/>
                </a:lnTo>
                <a:lnTo>
                  <a:pt x="2033271" y="1364298"/>
                </a:lnTo>
                <a:lnTo>
                  <a:pt x="2027239" y="1369695"/>
                </a:lnTo>
                <a:lnTo>
                  <a:pt x="2020254" y="1375093"/>
                </a:lnTo>
                <a:lnTo>
                  <a:pt x="2012634" y="1380173"/>
                </a:lnTo>
                <a:lnTo>
                  <a:pt x="2004379" y="1385888"/>
                </a:lnTo>
                <a:lnTo>
                  <a:pt x="1995489" y="1391285"/>
                </a:lnTo>
                <a:lnTo>
                  <a:pt x="1978344" y="1401128"/>
                </a:lnTo>
                <a:lnTo>
                  <a:pt x="1962786" y="1410018"/>
                </a:lnTo>
                <a:lnTo>
                  <a:pt x="1956119" y="1414145"/>
                </a:lnTo>
                <a:lnTo>
                  <a:pt x="1951039" y="1417955"/>
                </a:lnTo>
                <a:lnTo>
                  <a:pt x="1939926" y="1426210"/>
                </a:lnTo>
                <a:lnTo>
                  <a:pt x="1929766" y="1434465"/>
                </a:lnTo>
                <a:lnTo>
                  <a:pt x="1919924" y="1443038"/>
                </a:lnTo>
                <a:lnTo>
                  <a:pt x="1910081" y="1451610"/>
                </a:lnTo>
                <a:lnTo>
                  <a:pt x="1901191" y="1460500"/>
                </a:lnTo>
                <a:lnTo>
                  <a:pt x="1892619" y="1469390"/>
                </a:lnTo>
                <a:lnTo>
                  <a:pt x="1884046" y="1478280"/>
                </a:lnTo>
                <a:lnTo>
                  <a:pt x="1876109" y="1487805"/>
                </a:lnTo>
                <a:lnTo>
                  <a:pt x="1868171" y="1496695"/>
                </a:lnTo>
                <a:lnTo>
                  <a:pt x="1860551" y="1506220"/>
                </a:lnTo>
                <a:lnTo>
                  <a:pt x="1853248" y="1515428"/>
                </a:lnTo>
                <a:lnTo>
                  <a:pt x="1846263" y="1525270"/>
                </a:lnTo>
                <a:lnTo>
                  <a:pt x="1832611" y="1544320"/>
                </a:lnTo>
                <a:lnTo>
                  <a:pt x="1819593" y="1564005"/>
                </a:lnTo>
                <a:lnTo>
                  <a:pt x="1807211" y="1584008"/>
                </a:lnTo>
                <a:lnTo>
                  <a:pt x="1795146" y="1604010"/>
                </a:lnTo>
                <a:lnTo>
                  <a:pt x="1770698" y="1645285"/>
                </a:lnTo>
                <a:lnTo>
                  <a:pt x="1758633" y="1665923"/>
                </a:lnTo>
                <a:lnTo>
                  <a:pt x="1745616" y="1687195"/>
                </a:lnTo>
                <a:lnTo>
                  <a:pt x="1731963" y="1707833"/>
                </a:lnTo>
                <a:lnTo>
                  <a:pt x="1717676" y="1729105"/>
                </a:lnTo>
                <a:lnTo>
                  <a:pt x="1706563" y="1744980"/>
                </a:lnTo>
                <a:lnTo>
                  <a:pt x="1693863" y="1760220"/>
                </a:lnTo>
                <a:lnTo>
                  <a:pt x="1680846" y="1775778"/>
                </a:lnTo>
                <a:lnTo>
                  <a:pt x="1667828" y="1790065"/>
                </a:lnTo>
                <a:lnTo>
                  <a:pt x="1653541" y="1804353"/>
                </a:lnTo>
                <a:lnTo>
                  <a:pt x="1638618" y="1817688"/>
                </a:lnTo>
                <a:lnTo>
                  <a:pt x="1623061" y="1830388"/>
                </a:lnTo>
                <a:lnTo>
                  <a:pt x="1615123" y="1836738"/>
                </a:lnTo>
                <a:lnTo>
                  <a:pt x="1607186" y="1842770"/>
                </a:lnTo>
                <a:lnTo>
                  <a:pt x="1599248" y="1848485"/>
                </a:lnTo>
                <a:lnTo>
                  <a:pt x="1590358" y="1853883"/>
                </a:lnTo>
                <a:lnTo>
                  <a:pt x="1582103" y="1859598"/>
                </a:lnTo>
                <a:lnTo>
                  <a:pt x="1573531" y="1864678"/>
                </a:lnTo>
                <a:lnTo>
                  <a:pt x="1564641" y="1869758"/>
                </a:lnTo>
                <a:lnTo>
                  <a:pt x="1556068" y="1874520"/>
                </a:lnTo>
                <a:lnTo>
                  <a:pt x="1546861" y="1878648"/>
                </a:lnTo>
                <a:lnTo>
                  <a:pt x="1537653" y="1883093"/>
                </a:lnTo>
                <a:lnTo>
                  <a:pt x="1528446" y="1886903"/>
                </a:lnTo>
                <a:lnTo>
                  <a:pt x="1519238" y="1890395"/>
                </a:lnTo>
                <a:lnTo>
                  <a:pt x="1509713" y="1893888"/>
                </a:lnTo>
                <a:lnTo>
                  <a:pt x="1499871" y="1897063"/>
                </a:lnTo>
                <a:lnTo>
                  <a:pt x="1490028" y="1900238"/>
                </a:lnTo>
                <a:lnTo>
                  <a:pt x="1480503" y="1902460"/>
                </a:lnTo>
                <a:lnTo>
                  <a:pt x="1470661" y="1905000"/>
                </a:lnTo>
                <a:lnTo>
                  <a:pt x="1460818" y="1906905"/>
                </a:lnTo>
                <a:lnTo>
                  <a:pt x="1452246" y="1908175"/>
                </a:lnTo>
                <a:lnTo>
                  <a:pt x="1443673" y="1909128"/>
                </a:lnTo>
                <a:lnTo>
                  <a:pt x="1434148" y="1910080"/>
                </a:lnTo>
                <a:lnTo>
                  <a:pt x="1424623" y="1910715"/>
                </a:lnTo>
                <a:lnTo>
                  <a:pt x="1415098" y="1911350"/>
                </a:lnTo>
                <a:lnTo>
                  <a:pt x="1404621" y="1911350"/>
                </a:lnTo>
                <a:lnTo>
                  <a:pt x="1394461" y="1910715"/>
                </a:lnTo>
                <a:lnTo>
                  <a:pt x="1383983" y="1910398"/>
                </a:lnTo>
                <a:lnTo>
                  <a:pt x="1373506" y="1909763"/>
                </a:lnTo>
                <a:lnTo>
                  <a:pt x="1362393" y="1908493"/>
                </a:lnTo>
                <a:lnTo>
                  <a:pt x="1351916" y="1907223"/>
                </a:lnTo>
                <a:lnTo>
                  <a:pt x="1340803" y="1905635"/>
                </a:lnTo>
                <a:lnTo>
                  <a:pt x="1330008" y="1903730"/>
                </a:lnTo>
                <a:lnTo>
                  <a:pt x="1319213" y="1901508"/>
                </a:lnTo>
                <a:lnTo>
                  <a:pt x="1308418" y="1898650"/>
                </a:lnTo>
                <a:lnTo>
                  <a:pt x="1297941" y="1895793"/>
                </a:lnTo>
                <a:lnTo>
                  <a:pt x="1287463" y="1892935"/>
                </a:lnTo>
                <a:lnTo>
                  <a:pt x="1277303" y="1889125"/>
                </a:lnTo>
                <a:lnTo>
                  <a:pt x="1267778" y="1885315"/>
                </a:lnTo>
                <a:lnTo>
                  <a:pt x="1257936" y="1881188"/>
                </a:lnTo>
                <a:lnTo>
                  <a:pt x="1248411" y="1876743"/>
                </a:lnTo>
                <a:lnTo>
                  <a:pt x="1239520" y="1871980"/>
                </a:lnTo>
                <a:lnTo>
                  <a:pt x="1231265" y="1866583"/>
                </a:lnTo>
                <a:lnTo>
                  <a:pt x="1223010" y="1861185"/>
                </a:lnTo>
                <a:lnTo>
                  <a:pt x="1215390" y="1855153"/>
                </a:lnTo>
                <a:lnTo>
                  <a:pt x="1208405" y="1848803"/>
                </a:lnTo>
                <a:lnTo>
                  <a:pt x="1201738" y="1842135"/>
                </a:lnTo>
                <a:lnTo>
                  <a:pt x="1196023" y="1835150"/>
                </a:lnTo>
                <a:lnTo>
                  <a:pt x="1190943" y="1828165"/>
                </a:lnTo>
                <a:lnTo>
                  <a:pt x="1186180" y="1820228"/>
                </a:lnTo>
                <a:lnTo>
                  <a:pt x="1182688" y="1811973"/>
                </a:lnTo>
                <a:lnTo>
                  <a:pt x="1179513" y="1803400"/>
                </a:lnTo>
                <a:lnTo>
                  <a:pt x="1185228" y="1803718"/>
                </a:lnTo>
                <a:lnTo>
                  <a:pt x="1191260" y="1803718"/>
                </a:lnTo>
                <a:lnTo>
                  <a:pt x="1203325" y="1802765"/>
                </a:lnTo>
                <a:lnTo>
                  <a:pt x="1215073" y="1801178"/>
                </a:lnTo>
                <a:lnTo>
                  <a:pt x="1226820" y="1798638"/>
                </a:lnTo>
                <a:lnTo>
                  <a:pt x="1238568" y="1795780"/>
                </a:lnTo>
                <a:lnTo>
                  <a:pt x="1250316" y="1791653"/>
                </a:lnTo>
                <a:lnTo>
                  <a:pt x="1261746" y="1786890"/>
                </a:lnTo>
                <a:lnTo>
                  <a:pt x="1273176" y="1781810"/>
                </a:lnTo>
                <a:lnTo>
                  <a:pt x="1283971" y="1776413"/>
                </a:lnTo>
                <a:lnTo>
                  <a:pt x="1295083" y="1770698"/>
                </a:lnTo>
                <a:lnTo>
                  <a:pt x="1305561" y="1764348"/>
                </a:lnTo>
                <a:lnTo>
                  <a:pt x="1315721" y="1757680"/>
                </a:lnTo>
                <a:lnTo>
                  <a:pt x="1325881" y="1750695"/>
                </a:lnTo>
                <a:lnTo>
                  <a:pt x="1335723" y="1743393"/>
                </a:lnTo>
                <a:lnTo>
                  <a:pt x="1345248" y="1736408"/>
                </a:lnTo>
                <a:lnTo>
                  <a:pt x="1354138" y="1729105"/>
                </a:lnTo>
                <a:lnTo>
                  <a:pt x="1371601" y="1714500"/>
                </a:lnTo>
                <a:lnTo>
                  <a:pt x="1386841" y="1700530"/>
                </a:lnTo>
                <a:lnTo>
                  <a:pt x="1400493" y="1687195"/>
                </a:lnTo>
                <a:lnTo>
                  <a:pt x="1411923" y="1675448"/>
                </a:lnTo>
                <a:lnTo>
                  <a:pt x="1421131" y="1665288"/>
                </a:lnTo>
                <a:lnTo>
                  <a:pt x="1427798" y="1657350"/>
                </a:lnTo>
                <a:lnTo>
                  <a:pt x="1433831" y="1650683"/>
                </a:lnTo>
                <a:lnTo>
                  <a:pt x="1451928" y="1619250"/>
                </a:lnTo>
                <a:lnTo>
                  <a:pt x="1469073" y="1590993"/>
                </a:lnTo>
                <a:lnTo>
                  <a:pt x="1484948" y="1566545"/>
                </a:lnTo>
                <a:lnTo>
                  <a:pt x="1500506" y="1544320"/>
                </a:lnTo>
                <a:lnTo>
                  <a:pt x="1514158" y="1525270"/>
                </a:lnTo>
                <a:lnTo>
                  <a:pt x="1526541" y="1508760"/>
                </a:lnTo>
                <a:lnTo>
                  <a:pt x="1538288" y="1494790"/>
                </a:lnTo>
                <a:lnTo>
                  <a:pt x="1548448" y="1482725"/>
                </a:lnTo>
                <a:lnTo>
                  <a:pt x="1557973" y="1472883"/>
                </a:lnTo>
                <a:lnTo>
                  <a:pt x="1565911" y="1464945"/>
                </a:lnTo>
                <a:lnTo>
                  <a:pt x="1572896" y="1458595"/>
                </a:lnTo>
                <a:lnTo>
                  <a:pt x="1578293" y="1453833"/>
                </a:lnTo>
                <a:lnTo>
                  <a:pt x="1583056" y="1450340"/>
                </a:lnTo>
                <a:lnTo>
                  <a:pt x="1586231" y="1448118"/>
                </a:lnTo>
                <a:lnTo>
                  <a:pt x="1588453" y="1446530"/>
                </a:lnTo>
                <a:lnTo>
                  <a:pt x="1598296" y="1438275"/>
                </a:lnTo>
                <a:lnTo>
                  <a:pt x="1608456" y="1429703"/>
                </a:lnTo>
                <a:lnTo>
                  <a:pt x="1618616" y="1421448"/>
                </a:lnTo>
                <a:lnTo>
                  <a:pt x="1623378" y="1417003"/>
                </a:lnTo>
                <a:lnTo>
                  <a:pt x="1627823" y="1412875"/>
                </a:lnTo>
                <a:lnTo>
                  <a:pt x="1631633" y="1408430"/>
                </a:lnTo>
                <a:lnTo>
                  <a:pt x="1635126" y="1403668"/>
                </a:lnTo>
                <a:lnTo>
                  <a:pt x="1637983" y="1399540"/>
                </a:lnTo>
                <a:lnTo>
                  <a:pt x="1640206" y="1394460"/>
                </a:lnTo>
                <a:lnTo>
                  <a:pt x="1641476" y="1389698"/>
                </a:lnTo>
                <a:lnTo>
                  <a:pt x="1641793" y="1386840"/>
                </a:lnTo>
                <a:lnTo>
                  <a:pt x="1642111" y="1384618"/>
                </a:lnTo>
                <a:lnTo>
                  <a:pt x="1641793" y="1381760"/>
                </a:lnTo>
                <a:lnTo>
                  <a:pt x="1641476" y="1379220"/>
                </a:lnTo>
                <a:lnTo>
                  <a:pt x="1641158" y="1376363"/>
                </a:lnTo>
                <a:lnTo>
                  <a:pt x="1639888" y="1373505"/>
                </a:lnTo>
                <a:lnTo>
                  <a:pt x="1637983" y="1372870"/>
                </a:lnTo>
                <a:lnTo>
                  <a:pt x="1631633" y="1371600"/>
                </a:lnTo>
                <a:lnTo>
                  <a:pt x="1621473" y="1370013"/>
                </a:lnTo>
                <a:lnTo>
                  <a:pt x="1606868" y="1368425"/>
                </a:lnTo>
                <a:lnTo>
                  <a:pt x="1588136" y="1367473"/>
                </a:lnTo>
                <a:lnTo>
                  <a:pt x="1577658" y="1366838"/>
                </a:lnTo>
                <a:lnTo>
                  <a:pt x="1565911" y="1366838"/>
                </a:lnTo>
                <a:lnTo>
                  <a:pt x="1552893" y="1366838"/>
                </a:lnTo>
                <a:lnTo>
                  <a:pt x="1539241" y="1367790"/>
                </a:lnTo>
                <a:lnTo>
                  <a:pt x="1524318" y="1368425"/>
                </a:lnTo>
                <a:lnTo>
                  <a:pt x="1508443" y="1370013"/>
                </a:lnTo>
                <a:lnTo>
                  <a:pt x="1491616" y="1371600"/>
                </a:lnTo>
                <a:lnTo>
                  <a:pt x="1473836" y="1374458"/>
                </a:lnTo>
                <a:lnTo>
                  <a:pt x="1454786" y="1377315"/>
                </a:lnTo>
                <a:lnTo>
                  <a:pt x="1435418" y="1380808"/>
                </a:lnTo>
                <a:lnTo>
                  <a:pt x="1414463" y="1384935"/>
                </a:lnTo>
                <a:lnTo>
                  <a:pt x="1392556" y="1390015"/>
                </a:lnTo>
                <a:lnTo>
                  <a:pt x="1370331" y="1396048"/>
                </a:lnTo>
                <a:lnTo>
                  <a:pt x="1346518" y="1402398"/>
                </a:lnTo>
                <a:lnTo>
                  <a:pt x="1321753" y="1409700"/>
                </a:lnTo>
                <a:lnTo>
                  <a:pt x="1296353" y="1418273"/>
                </a:lnTo>
                <a:lnTo>
                  <a:pt x="1269683" y="1427798"/>
                </a:lnTo>
                <a:lnTo>
                  <a:pt x="1242060" y="1437958"/>
                </a:lnTo>
                <a:lnTo>
                  <a:pt x="1213485" y="1449388"/>
                </a:lnTo>
                <a:lnTo>
                  <a:pt x="1184275" y="1461770"/>
                </a:lnTo>
                <a:lnTo>
                  <a:pt x="1153478" y="1475423"/>
                </a:lnTo>
                <a:lnTo>
                  <a:pt x="1122363" y="1490345"/>
                </a:lnTo>
                <a:lnTo>
                  <a:pt x="1124585" y="1474788"/>
                </a:lnTo>
                <a:lnTo>
                  <a:pt x="1127443" y="1459865"/>
                </a:lnTo>
                <a:lnTo>
                  <a:pt x="1130618" y="1444943"/>
                </a:lnTo>
                <a:lnTo>
                  <a:pt x="1134110" y="1431290"/>
                </a:lnTo>
                <a:lnTo>
                  <a:pt x="1137920" y="1417638"/>
                </a:lnTo>
                <a:lnTo>
                  <a:pt x="1142365" y="1404620"/>
                </a:lnTo>
                <a:lnTo>
                  <a:pt x="1146810" y="1391603"/>
                </a:lnTo>
                <a:lnTo>
                  <a:pt x="1151573" y="1379538"/>
                </a:lnTo>
                <a:lnTo>
                  <a:pt x="1157288" y="1367790"/>
                </a:lnTo>
                <a:lnTo>
                  <a:pt x="1163003" y="1356678"/>
                </a:lnTo>
                <a:lnTo>
                  <a:pt x="1169035" y="1345883"/>
                </a:lnTo>
                <a:lnTo>
                  <a:pt x="1175068" y="1335405"/>
                </a:lnTo>
                <a:lnTo>
                  <a:pt x="1181735" y="1325563"/>
                </a:lnTo>
                <a:lnTo>
                  <a:pt x="1188720" y="1315720"/>
                </a:lnTo>
                <a:lnTo>
                  <a:pt x="1196023" y="1306513"/>
                </a:lnTo>
                <a:lnTo>
                  <a:pt x="1203325" y="1297940"/>
                </a:lnTo>
                <a:lnTo>
                  <a:pt x="1210945" y="1289368"/>
                </a:lnTo>
                <a:lnTo>
                  <a:pt x="1218565" y="1281430"/>
                </a:lnTo>
                <a:lnTo>
                  <a:pt x="1226503" y="1273810"/>
                </a:lnTo>
                <a:lnTo>
                  <a:pt x="1234758" y="1266190"/>
                </a:lnTo>
                <a:lnTo>
                  <a:pt x="1243013" y="1259523"/>
                </a:lnTo>
                <a:lnTo>
                  <a:pt x="1251268" y="1252855"/>
                </a:lnTo>
                <a:lnTo>
                  <a:pt x="1259841" y="1246823"/>
                </a:lnTo>
                <a:lnTo>
                  <a:pt x="1268413" y="1240473"/>
                </a:lnTo>
                <a:lnTo>
                  <a:pt x="1277303" y="1235075"/>
                </a:lnTo>
                <a:lnTo>
                  <a:pt x="1286193" y="1229360"/>
                </a:lnTo>
                <a:lnTo>
                  <a:pt x="1295083" y="1224915"/>
                </a:lnTo>
                <a:lnTo>
                  <a:pt x="1303973" y="1219518"/>
                </a:lnTo>
                <a:lnTo>
                  <a:pt x="1313181" y="1215390"/>
                </a:lnTo>
                <a:lnTo>
                  <a:pt x="1322071" y="1210945"/>
                </a:lnTo>
                <a:lnTo>
                  <a:pt x="1339851" y="1203643"/>
                </a:lnTo>
                <a:lnTo>
                  <a:pt x="1357631" y="1196975"/>
                </a:lnTo>
                <a:lnTo>
                  <a:pt x="1375411" y="1190943"/>
                </a:lnTo>
                <a:lnTo>
                  <a:pt x="1392556" y="1186498"/>
                </a:lnTo>
                <a:lnTo>
                  <a:pt x="1409066" y="1182053"/>
                </a:lnTo>
                <a:lnTo>
                  <a:pt x="1425576" y="1178878"/>
                </a:lnTo>
                <a:lnTo>
                  <a:pt x="1440816" y="1176020"/>
                </a:lnTo>
                <a:lnTo>
                  <a:pt x="1455421" y="1174115"/>
                </a:lnTo>
                <a:lnTo>
                  <a:pt x="1468756" y="1172210"/>
                </a:lnTo>
                <a:lnTo>
                  <a:pt x="1481138" y="1170940"/>
                </a:lnTo>
                <a:lnTo>
                  <a:pt x="1492251" y="1170305"/>
                </a:lnTo>
                <a:lnTo>
                  <a:pt x="1510031" y="1169988"/>
                </a:lnTo>
                <a:lnTo>
                  <a:pt x="1521778" y="1169670"/>
                </a:lnTo>
                <a:lnTo>
                  <a:pt x="1525906" y="1169988"/>
                </a:lnTo>
                <a:lnTo>
                  <a:pt x="1535113" y="1169035"/>
                </a:lnTo>
                <a:lnTo>
                  <a:pt x="1545273" y="1168400"/>
                </a:lnTo>
                <a:close/>
                <a:moveTo>
                  <a:pt x="132112" y="791368"/>
                </a:moveTo>
                <a:lnTo>
                  <a:pt x="132112" y="822496"/>
                </a:lnTo>
                <a:lnTo>
                  <a:pt x="132112" y="1715664"/>
                </a:lnTo>
                <a:lnTo>
                  <a:pt x="396336" y="1715664"/>
                </a:lnTo>
                <a:lnTo>
                  <a:pt x="409674" y="1715029"/>
                </a:lnTo>
                <a:lnTo>
                  <a:pt x="423330" y="1714393"/>
                </a:lnTo>
                <a:lnTo>
                  <a:pt x="436350" y="1712805"/>
                </a:lnTo>
                <a:lnTo>
                  <a:pt x="449053" y="1710899"/>
                </a:lnTo>
                <a:lnTo>
                  <a:pt x="462074" y="1708041"/>
                </a:lnTo>
                <a:lnTo>
                  <a:pt x="474459" y="1705182"/>
                </a:lnTo>
                <a:lnTo>
                  <a:pt x="486845" y="1701371"/>
                </a:lnTo>
                <a:lnTo>
                  <a:pt x="498913" y="1697559"/>
                </a:lnTo>
                <a:lnTo>
                  <a:pt x="510663" y="1692795"/>
                </a:lnTo>
                <a:lnTo>
                  <a:pt x="522096" y="1687713"/>
                </a:lnTo>
                <a:lnTo>
                  <a:pt x="532893" y="1682313"/>
                </a:lnTo>
                <a:lnTo>
                  <a:pt x="543691" y="1676278"/>
                </a:lnTo>
                <a:lnTo>
                  <a:pt x="554171" y="1669608"/>
                </a:lnTo>
                <a:lnTo>
                  <a:pt x="564016" y="1662938"/>
                </a:lnTo>
                <a:lnTo>
                  <a:pt x="573861" y="1655632"/>
                </a:lnTo>
                <a:lnTo>
                  <a:pt x="582753" y="1648009"/>
                </a:lnTo>
                <a:lnTo>
                  <a:pt x="591327" y="1639751"/>
                </a:lnTo>
                <a:lnTo>
                  <a:pt x="599585" y="1631493"/>
                </a:lnTo>
                <a:lnTo>
                  <a:pt x="607524" y="1622917"/>
                </a:lnTo>
                <a:lnTo>
                  <a:pt x="614828" y="1613705"/>
                </a:lnTo>
                <a:lnTo>
                  <a:pt x="622132" y="1604494"/>
                </a:lnTo>
                <a:lnTo>
                  <a:pt x="628166" y="1594648"/>
                </a:lnTo>
                <a:lnTo>
                  <a:pt x="634200" y="1584484"/>
                </a:lnTo>
                <a:lnTo>
                  <a:pt x="639282" y="1574320"/>
                </a:lnTo>
                <a:lnTo>
                  <a:pt x="644045" y="1564156"/>
                </a:lnTo>
                <a:lnTo>
                  <a:pt x="648174" y="1553356"/>
                </a:lnTo>
                <a:lnTo>
                  <a:pt x="651667" y="1542239"/>
                </a:lnTo>
                <a:lnTo>
                  <a:pt x="654843" y="1531440"/>
                </a:lnTo>
                <a:lnTo>
                  <a:pt x="657383" y="1520005"/>
                </a:lnTo>
                <a:lnTo>
                  <a:pt x="658971" y="1508253"/>
                </a:lnTo>
                <a:lnTo>
                  <a:pt x="659606" y="1496501"/>
                </a:lnTo>
                <a:lnTo>
                  <a:pt x="659924" y="1484749"/>
                </a:lnTo>
                <a:lnTo>
                  <a:pt x="659924" y="1022601"/>
                </a:lnTo>
                <a:lnTo>
                  <a:pt x="659606" y="1010214"/>
                </a:lnTo>
                <a:lnTo>
                  <a:pt x="658971" y="998461"/>
                </a:lnTo>
                <a:lnTo>
                  <a:pt x="657383" y="987344"/>
                </a:lnTo>
                <a:lnTo>
                  <a:pt x="654843" y="975910"/>
                </a:lnTo>
                <a:lnTo>
                  <a:pt x="651667" y="964475"/>
                </a:lnTo>
                <a:lnTo>
                  <a:pt x="648174" y="953676"/>
                </a:lnTo>
                <a:lnTo>
                  <a:pt x="644045" y="942877"/>
                </a:lnTo>
                <a:lnTo>
                  <a:pt x="639282" y="932395"/>
                </a:lnTo>
                <a:lnTo>
                  <a:pt x="634200" y="922231"/>
                </a:lnTo>
                <a:lnTo>
                  <a:pt x="628166" y="912384"/>
                </a:lnTo>
                <a:lnTo>
                  <a:pt x="622132" y="902538"/>
                </a:lnTo>
                <a:lnTo>
                  <a:pt x="614828" y="893327"/>
                </a:lnTo>
                <a:lnTo>
                  <a:pt x="607524" y="884116"/>
                </a:lnTo>
                <a:lnTo>
                  <a:pt x="599585" y="875540"/>
                </a:lnTo>
                <a:lnTo>
                  <a:pt x="591327" y="866964"/>
                </a:lnTo>
                <a:lnTo>
                  <a:pt x="582753" y="859023"/>
                </a:lnTo>
                <a:lnTo>
                  <a:pt x="573861" y="851082"/>
                </a:lnTo>
                <a:lnTo>
                  <a:pt x="564016" y="844094"/>
                </a:lnTo>
                <a:lnTo>
                  <a:pt x="554171" y="837107"/>
                </a:lnTo>
                <a:lnTo>
                  <a:pt x="543691" y="830754"/>
                </a:lnTo>
                <a:lnTo>
                  <a:pt x="532893" y="825037"/>
                </a:lnTo>
                <a:lnTo>
                  <a:pt x="522096" y="819002"/>
                </a:lnTo>
                <a:lnTo>
                  <a:pt x="510663" y="813920"/>
                </a:lnTo>
                <a:lnTo>
                  <a:pt x="498913" y="809791"/>
                </a:lnTo>
                <a:lnTo>
                  <a:pt x="486845" y="805344"/>
                </a:lnTo>
                <a:lnTo>
                  <a:pt x="474459" y="801850"/>
                </a:lnTo>
                <a:lnTo>
                  <a:pt x="462074" y="798674"/>
                </a:lnTo>
                <a:lnTo>
                  <a:pt x="449053" y="795815"/>
                </a:lnTo>
                <a:lnTo>
                  <a:pt x="436350" y="793909"/>
                </a:lnTo>
                <a:lnTo>
                  <a:pt x="423330" y="792321"/>
                </a:lnTo>
                <a:lnTo>
                  <a:pt x="409674" y="791686"/>
                </a:lnTo>
                <a:lnTo>
                  <a:pt x="396336" y="791368"/>
                </a:lnTo>
                <a:lnTo>
                  <a:pt x="132112" y="791368"/>
                </a:lnTo>
                <a:close/>
                <a:moveTo>
                  <a:pt x="1676943" y="617537"/>
                </a:moveTo>
                <a:lnTo>
                  <a:pt x="1679162" y="617855"/>
                </a:lnTo>
                <a:lnTo>
                  <a:pt x="1680746" y="618491"/>
                </a:lnTo>
                <a:lnTo>
                  <a:pt x="1682648" y="619127"/>
                </a:lnTo>
                <a:lnTo>
                  <a:pt x="1683916" y="620716"/>
                </a:lnTo>
                <a:lnTo>
                  <a:pt x="1685500" y="622306"/>
                </a:lnTo>
                <a:lnTo>
                  <a:pt x="1686451" y="623895"/>
                </a:lnTo>
                <a:lnTo>
                  <a:pt x="1687402" y="626121"/>
                </a:lnTo>
                <a:lnTo>
                  <a:pt x="1688669" y="631207"/>
                </a:lnTo>
                <a:lnTo>
                  <a:pt x="1689937" y="637247"/>
                </a:lnTo>
                <a:lnTo>
                  <a:pt x="1690254" y="644241"/>
                </a:lnTo>
                <a:lnTo>
                  <a:pt x="1690254" y="651235"/>
                </a:lnTo>
                <a:lnTo>
                  <a:pt x="1689303" y="666495"/>
                </a:lnTo>
                <a:lnTo>
                  <a:pt x="1687719" y="682072"/>
                </a:lnTo>
                <a:lnTo>
                  <a:pt x="1686768" y="695742"/>
                </a:lnTo>
                <a:lnTo>
                  <a:pt x="1686451" y="701147"/>
                </a:lnTo>
                <a:lnTo>
                  <a:pt x="1686451" y="706233"/>
                </a:lnTo>
                <a:lnTo>
                  <a:pt x="1687085" y="716406"/>
                </a:lnTo>
                <a:lnTo>
                  <a:pt x="1687402" y="726579"/>
                </a:lnTo>
                <a:lnTo>
                  <a:pt x="1688669" y="736752"/>
                </a:lnTo>
                <a:lnTo>
                  <a:pt x="1689937" y="746290"/>
                </a:lnTo>
                <a:lnTo>
                  <a:pt x="1691522" y="756145"/>
                </a:lnTo>
                <a:lnTo>
                  <a:pt x="1693106" y="765364"/>
                </a:lnTo>
                <a:lnTo>
                  <a:pt x="1695008" y="774583"/>
                </a:lnTo>
                <a:lnTo>
                  <a:pt x="1697226" y="783485"/>
                </a:lnTo>
                <a:lnTo>
                  <a:pt x="1701980" y="801606"/>
                </a:lnTo>
                <a:lnTo>
                  <a:pt x="1707685" y="818773"/>
                </a:lnTo>
                <a:lnTo>
                  <a:pt x="1713706" y="835622"/>
                </a:lnTo>
                <a:lnTo>
                  <a:pt x="1720362" y="852471"/>
                </a:lnTo>
                <a:lnTo>
                  <a:pt x="1727334" y="869002"/>
                </a:lnTo>
                <a:lnTo>
                  <a:pt x="1734940" y="885533"/>
                </a:lnTo>
                <a:lnTo>
                  <a:pt x="1749519" y="918596"/>
                </a:lnTo>
                <a:lnTo>
                  <a:pt x="1757125" y="935445"/>
                </a:lnTo>
                <a:lnTo>
                  <a:pt x="1765048" y="952612"/>
                </a:lnTo>
                <a:lnTo>
                  <a:pt x="1772020" y="970414"/>
                </a:lnTo>
                <a:lnTo>
                  <a:pt x="1778992" y="988853"/>
                </a:lnTo>
                <a:lnTo>
                  <a:pt x="1782478" y="999344"/>
                </a:lnTo>
                <a:lnTo>
                  <a:pt x="1785965" y="1009835"/>
                </a:lnTo>
                <a:lnTo>
                  <a:pt x="1789134" y="1020962"/>
                </a:lnTo>
                <a:lnTo>
                  <a:pt x="1791986" y="1032406"/>
                </a:lnTo>
                <a:lnTo>
                  <a:pt x="1794521" y="1043533"/>
                </a:lnTo>
                <a:lnTo>
                  <a:pt x="1796740" y="1054660"/>
                </a:lnTo>
                <a:lnTo>
                  <a:pt x="1798641" y="1066423"/>
                </a:lnTo>
                <a:lnTo>
                  <a:pt x="1800226" y="1077867"/>
                </a:lnTo>
                <a:lnTo>
                  <a:pt x="1782795" y="1072781"/>
                </a:lnTo>
                <a:lnTo>
                  <a:pt x="1766632" y="1068330"/>
                </a:lnTo>
                <a:lnTo>
                  <a:pt x="1749519" y="1064197"/>
                </a:lnTo>
                <a:lnTo>
                  <a:pt x="1733355" y="1060382"/>
                </a:lnTo>
                <a:lnTo>
                  <a:pt x="1717192" y="1056885"/>
                </a:lnTo>
                <a:lnTo>
                  <a:pt x="1701663" y="1053706"/>
                </a:lnTo>
                <a:lnTo>
                  <a:pt x="1685817" y="1051163"/>
                </a:lnTo>
                <a:lnTo>
                  <a:pt x="1670605" y="1048620"/>
                </a:lnTo>
                <a:lnTo>
                  <a:pt x="1655709" y="1046712"/>
                </a:lnTo>
                <a:lnTo>
                  <a:pt x="1641765" y="1044805"/>
                </a:lnTo>
                <a:lnTo>
                  <a:pt x="1628137" y="1043533"/>
                </a:lnTo>
                <a:lnTo>
                  <a:pt x="1614827" y="1042580"/>
                </a:lnTo>
                <a:lnTo>
                  <a:pt x="1601833" y="1041308"/>
                </a:lnTo>
                <a:lnTo>
                  <a:pt x="1589790" y="1040990"/>
                </a:lnTo>
                <a:lnTo>
                  <a:pt x="1578380" y="1040672"/>
                </a:lnTo>
                <a:lnTo>
                  <a:pt x="1567288" y="1040672"/>
                </a:lnTo>
                <a:lnTo>
                  <a:pt x="1563168" y="1027956"/>
                </a:lnTo>
                <a:lnTo>
                  <a:pt x="1559682" y="1016511"/>
                </a:lnTo>
                <a:lnTo>
                  <a:pt x="1556513" y="1006020"/>
                </a:lnTo>
                <a:lnTo>
                  <a:pt x="1553661" y="996483"/>
                </a:lnTo>
                <a:lnTo>
                  <a:pt x="1549857" y="979952"/>
                </a:lnTo>
                <a:lnTo>
                  <a:pt x="1547322" y="967235"/>
                </a:lnTo>
                <a:lnTo>
                  <a:pt x="1546371" y="957380"/>
                </a:lnTo>
                <a:lnTo>
                  <a:pt x="1545737" y="950704"/>
                </a:lnTo>
                <a:lnTo>
                  <a:pt x="1546371" y="947207"/>
                </a:lnTo>
                <a:lnTo>
                  <a:pt x="1546371" y="945936"/>
                </a:lnTo>
                <a:lnTo>
                  <a:pt x="1545104" y="936080"/>
                </a:lnTo>
                <a:lnTo>
                  <a:pt x="1544470" y="925907"/>
                </a:lnTo>
                <a:lnTo>
                  <a:pt x="1543519" y="916052"/>
                </a:lnTo>
                <a:lnTo>
                  <a:pt x="1542251" y="906833"/>
                </a:lnTo>
                <a:lnTo>
                  <a:pt x="1541301" y="902064"/>
                </a:lnTo>
                <a:lnTo>
                  <a:pt x="1540033" y="898249"/>
                </a:lnTo>
                <a:lnTo>
                  <a:pt x="1538448" y="894117"/>
                </a:lnTo>
                <a:lnTo>
                  <a:pt x="1536230" y="890620"/>
                </a:lnTo>
                <a:lnTo>
                  <a:pt x="1533694" y="887441"/>
                </a:lnTo>
                <a:lnTo>
                  <a:pt x="1530525" y="885215"/>
                </a:lnTo>
                <a:lnTo>
                  <a:pt x="1527039" y="883308"/>
                </a:lnTo>
                <a:lnTo>
                  <a:pt x="1522919" y="881718"/>
                </a:lnTo>
                <a:lnTo>
                  <a:pt x="1520384" y="883626"/>
                </a:lnTo>
                <a:lnTo>
                  <a:pt x="1513728" y="890620"/>
                </a:lnTo>
                <a:lnTo>
                  <a:pt x="1508974" y="896024"/>
                </a:lnTo>
                <a:lnTo>
                  <a:pt x="1503270" y="902700"/>
                </a:lnTo>
                <a:lnTo>
                  <a:pt x="1496931" y="910648"/>
                </a:lnTo>
                <a:lnTo>
                  <a:pt x="1489959" y="920503"/>
                </a:lnTo>
                <a:lnTo>
                  <a:pt x="1482670" y="931312"/>
                </a:lnTo>
                <a:lnTo>
                  <a:pt x="1474430" y="944028"/>
                </a:lnTo>
                <a:lnTo>
                  <a:pt x="1465873" y="958016"/>
                </a:lnTo>
                <a:lnTo>
                  <a:pt x="1456999" y="974229"/>
                </a:lnTo>
                <a:lnTo>
                  <a:pt x="1448125" y="991396"/>
                </a:lnTo>
                <a:lnTo>
                  <a:pt x="1439252" y="1011107"/>
                </a:lnTo>
                <a:lnTo>
                  <a:pt x="1430061" y="1032406"/>
                </a:lnTo>
                <a:lnTo>
                  <a:pt x="1421187" y="1054978"/>
                </a:lnTo>
                <a:lnTo>
                  <a:pt x="1404707" y="1059429"/>
                </a:lnTo>
                <a:lnTo>
                  <a:pt x="1387910" y="1064197"/>
                </a:lnTo>
                <a:lnTo>
                  <a:pt x="1370796" y="1069602"/>
                </a:lnTo>
                <a:lnTo>
                  <a:pt x="1353049" y="1076278"/>
                </a:lnTo>
                <a:lnTo>
                  <a:pt x="1335618" y="1083590"/>
                </a:lnTo>
                <a:lnTo>
                  <a:pt x="1326427" y="1087722"/>
                </a:lnTo>
                <a:lnTo>
                  <a:pt x="1317870" y="1092173"/>
                </a:lnTo>
                <a:lnTo>
                  <a:pt x="1308996" y="1096942"/>
                </a:lnTo>
                <a:lnTo>
                  <a:pt x="1300123" y="1101710"/>
                </a:lnTo>
                <a:lnTo>
                  <a:pt x="1291566" y="1107115"/>
                </a:lnTo>
                <a:lnTo>
                  <a:pt x="1283009" y="1112837"/>
                </a:lnTo>
                <a:lnTo>
                  <a:pt x="1280790" y="1100439"/>
                </a:lnTo>
                <a:lnTo>
                  <a:pt x="1279206" y="1088358"/>
                </a:lnTo>
                <a:lnTo>
                  <a:pt x="1278255" y="1076278"/>
                </a:lnTo>
                <a:lnTo>
                  <a:pt x="1277938" y="1064515"/>
                </a:lnTo>
                <a:lnTo>
                  <a:pt x="1277938" y="1052753"/>
                </a:lnTo>
                <a:lnTo>
                  <a:pt x="1278889" y="1040990"/>
                </a:lnTo>
                <a:lnTo>
                  <a:pt x="1279840" y="1029545"/>
                </a:lnTo>
                <a:lnTo>
                  <a:pt x="1281424" y="1018419"/>
                </a:lnTo>
                <a:lnTo>
                  <a:pt x="1283326" y="1007610"/>
                </a:lnTo>
                <a:lnTo>
                  <a:pt x="1285544" y="997119"/>
                </a:lnTo>
                <a:lnTo>
                  <a:pt x="1288080" y="986310"/>
                </a:lnTo>
                <a:lnTo>
                  <a:pt x="1290932" y="976137"/>
                </a:lnTo>
                <a:lnTo>
                  <a:pt x="1294101" y="966282"/>
                </a:lnTo>
                <a:lnTo>
                  <a:pt x="1297270" y="957062"/>
                </a:lnTo>
                <a:lnTo>
                  <a:pt x="1300756" y="947843"/>
                </a:lnTo>
                <a:lnTo>
                  <a:pt x="1304243" y="938942"/>
                </a:lnTo>
                <a:lnTo>
                  <a:pt x="1311532" y="922728"/>
                </a:lnTo>
                <a:lnTo>
                  <a:pt x="1319138" y="907787"/>
                </a:lnTo>
                <a:lnTo>
                  <a:pt x="1325793" y="895388"/>
                </a:lnTo>
                <a:lnTo>
                  <a:pt x="1332449" y="884262"/>
                </a:lnTo>
                <a:lnTo>
                  <a:pt x="1337836" y="875678"/>
                </a:lnTo>
                <a:lnTo>
                  <a:pt x="1342273" y="869002"/>
                </a:lnTo>
                <a:lnTo>
                  <a:pt x="1346076" y="863915"/>
                </a:lnTo>
                <a:lnTo>
                  <a:pt x="1349563" y="857557"/>
                </a:lnTo>
                <a:lnTo>
                  <a:pt x="1353366" y="850881"/>
                </a:lnTo>
                <a:lnTo>
                  <a:pt x="1358119" y="843887"/>
                </a:lnTo>
                <a:lnTo>
                  <a:pt x="1363507" y="836575"/>
                </a:lnTo>
                <a:lnTo>
                  <a:pt x="1369529" y="828628"/>
                </a:lnTo>
                <a:lnTo>
                  <a:pt x="1375867" y="820362"/>
                </a:lnTo>
                <a:lnTo>
                  <a:pt x="1390129" y="803195"/>
                </a:lnTo>
                <a:lnTo>
                  <a:pt x="1398052" y="794612"/>
                </a:lnTo>
                <a:lnTo>
                  <a:pt x="1406292" y="785074"/>
                </a:lnTo>
                <a:lnTo>
                  <a:pt x="1415165" y="776173"/>
                </a:lnTo>
                <a:lnTo>
                  <a:pt x="1424673" y="766636"/>
                </a:lnTo>
                <a:lnTo>
                  <a:pt x="1434498" y="757416"/>
                </a:lnTo>
                <a:lnTo>
                  <a:pt x="1444322" y="747879"/>
                </a:lnTo>
                <a:lnTo>
                  <a:pt x="1454781" y="738342"/>
                </a:lnTo>
                <a:lnTo>
                  <a:pt x="1465873" y="729123"/>
                </a:lnTo>
                <a:lnTo>
                  <a:pt x="1476965" y="719585"/>
                </a:lnTo>
                <a:lnTo>
                  <a:pt x="1488374" y="710684"/>
                </a:lnTo>
                <a:lnTo>
                  <a:pt x="1500418" y="701465"/>
                </a:lnTo>
                <a:lnTo>
                  <a:pt x="1512778" y="692881"/>
                </a:lnTo>
                <a:lnTo>
                  <a:pt x="1524821" y="684298"/>
                </a:lnTo>
                <a:lnTo>
                  <a:pt x="1537814" y="676032"/>
                </a:lnTo>
                <a:lnTo>
                  <a:pt x="1550491" y="668084"/>
                </a:lnTo>
                <a:lnTo>
                  <a:pt x="1563485" y="660772"/>
                </a:lnTo>
                <a:lnTo>
                  <a:pt x="1577113" y="653779"/>
                </a:lnTo>
                <a:lnTo>
                  <a:pt x="1590423" y="647102"/>
                </a:lnTo>
                <a:lnTo>
                  <a:pt x="1604051" y="640744"/>
                </a:lnTo>
                <a:lnTo>
                  <a:pt x="1618313" y="635022"/>
                </a:lnTo>
                <a:lnTo>
                  <a:pt x="1631940" y="629618"/>
                </a:lnTo>
                <a:lnTo>
                  <a:pt x="1645885" y="625167"/>
                </a:lnTo>
                <a:lnTo>
                  <a:pt x="1660463" y="621034"/>
                </a:lnTo>
                <a:lnTo>
                  <a:pt x="1674725" y="617855"/>
                </a:lnTo>
                <a:lnTo>
                  <a:pt x="1676943" y="617537"/>
                </a:lnTo>
                <a:close/>
                <a:moveTo>
                  <a:pt x="346476" y="395287"/>
                </a:moveTo>
                <a:lnTo>
                  <a:pt x="974007" y="395287"/>
                </a:lnTo>
                <a:lnTo>
                  <a:pt x="990521" y="395922"/>
                </a:lnTo>
                <a:lnTo>
                  <a:pt x="1006400" y="396875"/>
                </a:lnTo>
                <a:lnTo>
                  <a:pt x="1022596" y="398781"/>
                </a:lnTo>
                <a:lnTo>
                  <a:pt x="1038475" y="401322"/>
                </a:lnTo>
                <a:lnTo>
                  <a:pt x="1053719" y="404816"/>
                </a:lnTo>
                <a:lnTo>
                  <a:pt x="1069598" y="408627"/>
                </a:lnTo>
                <a:lnTo>
                  <a:pt x="1084524" y="413392"/>
                </a:lnTo>
                <a:lnTo>
                  <a:pt x="1099450" y="418791"/>
                </a:lnTo>
                <a:lnTo>
                  <a:pt x="1113423" y="424826"/>
                </a:lnTo>
                <a:lnTo>
                  <a:pt x="1127397" y="431497"/>
                </a:lnTo>
                <a:lnTo>
                  <a:pt x="1141370" y="438484"/>
                </a:lnTo>
                <a:lnTo>
                  <a:pt x="1154708" y="446425"/>
                </a:lnTo>
                <a:lnTo>
                  <a:pt x="1168046" y="454683"/>
                </a:lnTo>
                <a:lnTo>
                  <a:pt x="1180432" y="463577"/>
                </a:lnTo>
                <a:lnTo>
                  <a:pt x="1192500" y="473106"/>
                </a:lnTo>
                <a:lnTo>
                  <a:pt x="1203933" y="483270"/>
                </a:lnTo>
                <a:lnTo>
                  <a:pt x="1215365" y="493751"/>
                </a:lnTo>
                <a:lnTo>
                  <a:pt x="1226163" y="504868"/>
                </a:lnTo>
                <a:lnTo>
                  <a:pt x="1236643" y="515985"/>
                </a:lnTo>
                <a:lnTo>
                  <a:pt x="1246170" y="527738"/>
                </a:lnTo>
                <a:lnTo>
                  <a:pt x="1255380" y="540443"/>
                </a:lnTo>
                <a:lnTo>
                  <a:pt x="1264272" y="552830"/>
                </a:lnTo>
                <a:lnTo>
                  <a:pt x="1272211" y="566171"/>
                </a:lnTo>
                <a:lnTo>
                  <a:pt x="1280151" y="579511"/>
                </a:lnTo>
                <a:lnTo>
                  <a:pt x="1286820" y="593804"/>
                </a:lnTo>
                <a:lnTo>
                  <a:pt x="1293489" y="607780"/>
                </a:lnTo>
                <a:lnTo>
                  <a:pt x="1298888" y="622391"/>
                </a:lnTo>
                <a:lnTo>
                  <a:pt x="1303969" y="637319"/>
                </a:lnTo>
                <a:lnTo>
                  <a:pt x="1308098" y="652565"/>
                </a:lnTo>
                <a:lnTo>
                  <a:pt x="1312226" y="667811"/>
                </a:lnTo>
                <a:lnTo>
                  <a:pt x="1315402" y="684010"/>
                </a:lnTo>
                <a:lnTo>
                  <a:pt x="1317625" y="699574"/>
                </a:lnTo>
                <a:lnTo>
                  <a:pt x="1305240" y="712914"/>
                </a:lnTo>
                <a:lnTo>
                  <a:pt x="1293807" y="726255"/>
                </a:lnTo>
                <a:lnTo>
                  <a:pt x="1282692" y="739277"/>
                </a:lnTo>
                <a:lnTo>
                  <a:pt x="1272847" y="751347"/>
                </a:lnTo>
                <a:lnTo>
                  <a:pt x="1263637" y="763417"/>
                </a:lnTo>
                <a:lnTo>
                  <a:pt x="1255380" y="775169"/>
                </a:lnTo>
                <a:lnTo>
                  <a:pt x="1247758" y="786604"/>
                </a:lnTo>
                <a:lnTo>
                  <a:pt x="1241724" y="796768"/>
                </a:lnTo>
                <a:lnTo>
                  <a:pt x="1236008" y="805026"/>
                </a:lnTo>
                <a:lnTo>
                  <a:pt x="1229021" y="815508"/>
                </a:lnTo>
                <a:lnTo>
                  <a:pt x="1221717" y="828213"/>
                </a:lnTo>
                <a:lnTo>
                  <a:pt x="1213142" y="842506"/>
                </a:lnTo>
                <a:lnTo>
                  <a:pt x="1204250" y="859341"/>
                </a:lnTo>
                <a:lnTo>
                  <a:pt x="1195676" y="877763"/>
                </a:lnTo>
                <a:lnTo>
                  <a:pt x="1191547" y="887609"/>
                </a:lnTo>
                <a:lnTo>
                  <a:pt x="1187101" y="897774"/>
                </a:lnTo>
                <a:lnTo>
                  <a:pt x="1182655" y="908573"/>
                </a:lnTo>
                <a:lnTo>
                  <a:pt x="1178844" y="919690"/>
                </a:lnTo>
                <a:lnTo>
                  <a:pt x="1175033" y="931124"/>
                </a:lnTo>
                <a:lnTo>
                  <a:pt x="1171540" y="942877"/>
                </a:lnTo>
                <a:lnTo>
                  <a:pt x="1168046" y="954946"/>
                </a:lnTo>
                <a:lnTo>
                  <a:pt x="1164871" y="967651"/>
                </a:lnTo>
                <a:lnTo>
                  <a:pt x="1162012" y="980039"/>
                </a:lnTo>
                <a:lnTo>
                  <a:pt x="1159789" y="993379"/>
                </a:lnTo>
                <a:lnTo>
                  <a:pt x="1157249" y="1006720"/>
                </a:lnTo>
                <a:lnTo>
                  <a:pt x="1155661" y="1020695"/>
                </a:lnTo>
                <a:lnTo>
                  <a:pt x="1154708" y="1034353"/>
                </a:lnTo>
                <a:lnTo>
                  <a:pt x="1153755" y="1048329"/>
                </a:lnTo>
                <a:lnTo>
                  <a:pt x="1153755" y="1062940"/>
                </a:lnTo>
                <a:lnTo>
                  <a:pt x="1153755" y="1077551"/>
                </a:lnTo>
                <a:lnTo>
                  <a:pt x="1155026" y="1092161"/>
                </a:lnTo>
                <a:lnTo>
                  <a:pt x="1156614" y="1107090"/>
                </a:lnTo>
                <a:lnTo>
                  <a:pt x="1158519" y="1122336"/>
                </a:lnTo>
                <a:lnTo>
                  <a:pt x="1161377" y="1137900"/>
                </a:lnTo>
                <a:lnTo>
                  <a:pt x="1162965" y="1143617"/>
                </a:lnTo>
                <a:lnTo>
                  <a:pt x="1164871" y="1149017"/>
                </a:lnTo>
                <a:lnTo>
                  <a:pt x="1166776" y="1154734"/>
                </a:lnTo>
                <a:lnTo>
                  <a:pt x="1168682" y="1160134"/>
                </a:lnTo>
                <a:lnTo>
                  <a:pt x="1153120" y="1173474"/>
                </a:lnTo>
                <a:lnTo>
                  <a:pt x="1145181" y="1180144"/>
                </a:lnTo>
                <a:lnTo>
                  <a:pt x="1137877" y="1187450"/>
                </a:lnTo>
                <a:lnTo>
                  <a:pt x="1130255" y="1194437"/>
                </a:lnTo>
                <a:lnTo>
                  <a:pt x="1122951" y="1202060"/>
                </a:lnTo>
                <a:lnTo>
                  <a:pt x="1115646" y="1210001"/>
                </a:lnTo>
                <a:lnTo>
                  <a:pt x="1108660" y="1217624"/>
                </a:lnTo>
                <a:lnTo>
                  <a:pt x="1101990" y="1225882"/>
                </a:lnTo>
                <a:lnTo>
                  <a:pt x="1095321" y="1234141"/>
                </a:lnTo>
                <a:lnTo>
                  <a:pt x="1088652" y="1242717"/>
                </a:lnTo>
                <a:lnTo>
                  <a:pt x="1082618" y="1251928"/>
                </a:lnTo>
                <a:lnTo>
                  <a:pt x="1076267" y="1260822"/>
                </a:lnTo>
                <a:lnTo>
                  <a:pt x="1070233" y="1269715"/>
                </a:lnTo>
                <a:lnTo>
                  <a:pt x="1064834" y="1279244"/>
                </a:lnTo>
                <a:lnTo>
                  <a:pt x="1059118" y="1289090"/>
                </a:lnTo>
                <a:lnTo>
                  <a:pt x="1053719" y="1298937"/>
                </a:lnTo>
                <a:lnTo>
                  <a:pt x="1048320" y="1309101"/>
                </a:lnTo>
                <a:lnTo>
                  <a:pt x="1043556" y="1319265"/>
                </a:lnTo>
                <a:lnTo>
                  <a:pt x="1039110" y="1329747"/>
                </a:lnTo>
                <a:lnTo>
                  <a:pt x="1034347" y="1340864"/>
                </a:lnTo>
                <a:lnTo>
                  <a:pt x="1029901" y="1351663"/>
                </a:lnTo>
                <a:lnTo>
                  <a:pt x="1026090" y="1363097"/>
                </a:lnTo>
                <a:lnTo>
                  <a:pt x="1022279" y="1374532"/>
                </a:lnTo>
                <a:lnTo>
                  <a:pt x="1018468" y="1386284"/>
                </a:lnTo>
                <a:lnTo>
                  <a:pt x="1014974" y="1398036"/>
                </a:lnTo>
                <a:lnTo>
                  <a:pt x="1011799" y="1410106"/>
                </a:lnTo>
                <a:lnTo>
                  <a:pt x="1009258" y="1422811"/>
                </a:lnTo>
                <a:lnTo>
                  <a:pt x="1006400" y="1435517"/>
                </a:lnTo>
                <a:lnTo>
                  <a:pt x="1004177" y="1448539"/>
                </a:lnTo>
                <a:lnTo>
                  <a:pt x="1002271" y="1461562"/>
                </a:lnTo>
                <a:lnTo>
                  <a:pt x="1000048" y="1474902"/>
                </a:lnTo>
                <a:lnTo>
                  <a:pt x="998460" y="1488560"/>
                </a:lnTo>
                <a:lnTo>
                  <a:pt x="997508" y="1504759"/>
                </a:lnTo>
                <a:lnTo>
                  <a:pt x="996237" y="1525723"/>
                </a:lnTo>
                <a:lnTo>
                  <a:pt x="995602" y="1551133"/>
                </a:lnTo>
                <a:lnTo>
                  <a:pt x="995602" y="1565744"/>
                </a:lnTo>
                <a:lnTo>
                  <a:pt x="995920" y="1580990"/>
                </a:lnTo>
                <a:lnTo>
                  <a:pt x="996237" y="1596871"/>
                </a:lnTo>
                <a:lnTo>
                  <a:pt x="997190" y="1613705"/>
                </a:lnTo>
                <a:lnTo>
                  <a:pt x="998460" y="1630857"/>
                </a:lnTo>
                <a:lnTo>
                  <a:pt x="1000048" y="1648962"/>
                </a:lnTo>
                <a:lnTo>
                  <a:pt x="1002589" y="1667384"/>
                </a:lnTo>
                <a:lnTo>
                  <a:pt x="1005130" y="1686124"/>
                </a:lnTo>
                <a:lnTo>
                  <a:pt x="1008941" y="1705182"/>
                </a:lnTo>
                <a:lnTo>
                  <a:pt x="1012751" y="1724557"/>
                </a:lnTo>
                <a:lnTo>
                  <a:pt x="1017515" y="1744250"/>
                </a:lnTo>
                <a:lnTo>
                  <a:pt x="1022914" y="1763308"/>
                </a:lnTo>
                <a:lnTo>
                  <a:pt x="1029265" y="1783001"/>
                </a:lnTo>
                <a:lnTo>
                  <a:pt x="1036252" y="1802376"/>
                </a:lnTo>
                <a:lnTo>
                  <a:pt x="1044192" y="1821434"/>
                </a:lnTo>
                <a:lnTo>
                  <a:pt x="1048320" y="1831280"/>
                </a:lnTo>
                <a:lnTo>
                  <a:pt x="1053084" y="1840491"/>
                </a:lnTo>
                <a:lnTo>
                  <a:pt x="1057847" y="1849702"/>
                </a:lnTo>
                <a:lnTo>
                  <a:pt x="1062929" y="1858914"/>
                </a:lnTo>
                <a:lnTo>
                  <a:pt x="1068327" y="1868125"/>
                </a:lnTo>
                <a:lnTo>
                  <a:pt x="1073726" y="1877018"/>
                </a:lnTo>
                <a:lnTo>
                  <a:pt x="1079760" y="1885594"/>
                </a:lnTo>
                <a:lnTo>
                  <a:pt x="1085476" y="1894488"/>
                </a:lnTo>
                <a:lnTo>
                  <a:pt x="1092146" y="1902746"/>
                </a:lnTo>
                <a:lnTo>
                  <a:pt x="1098815" y="1911640"/>
                </a:lnTo>
                <a:lnTo>
                  <a:pt x="1105484" y="1919581"/>
                </a:lnTo>
                <a:lnTo>
                  <a:pt x="1113106" y="1927521"/>
                </a:lnTo>
                <a:lnTo>
                  <a:pt x="1120410" y="1935462"/>
                </a:lnTo>
                <a:lnTo>
                  <a:pt x="1128349" y="1943403"/>
                </a:lnTo>
                <a:lnTo>
                  <a:pt x="1119775" y="1947214"/>
                </a:lnTo>
                <a:lnTo>
                  <a:pt x="1110565" y="1951343"/>
                </a:lnTo>
                <a:lnTo>
                  <a:pt x="1101673" y="1955155"/>
                </a:lnTo>
                <a:lnTo>
                  <a:pt x="1092146" y="1958649"/>
                </a:lnTo>
                <a:lnTo>
                  <a:pt x="1083253" y="1962143"/>
                </a:lnTo>
                <a:lnTo>
                  <a:pt x="1073726" y="1964684"/>
                </a:lnTo>
                <a:lnTo>
                  <a:pt x="1064199" y="1967542"/>
                </a:lnTo>
                <a:lnTo>
                  <a:pt x="1054672" y="1970401"/>
                </a:lnTo>
                <a:lnTo>
                  <a:pt x="1044827" y="1972307"/>
                </a:lnTo>
                <a:lnTo>
                  <a:pt x="1034664" y="1974212"/>
                </a:lnTo>
                <a:lnTo>
                  <a:pt x="1024819" y="1975801"/>
                </a:lnTo>
                <a:lnTo>
                  <a:pt x="1014657" y="1977389"/>
                </a:lnTo>
                <a:lnTo>
                  <a:pt x="1004494" y="1978024"/>
                </a:lnTo>
                <a:lnTo>
                  <a:pt x="994332" y="1978977"/>
                </a:lnTo>
                <a:lnTo>
                  <a:pt x="984170" y="1979612"/>
                </a:lnTo>
                <a:lnTo>
                  <a:pt x="974007" y="1979612"/>
                </a:lnTo>
                <a:lnTo>
                  <a:pt x="955588" y="1979612"/>
                </a:lnTo>
                <a:lnTo>
                  <a:pt x="364895" y="1979612"/>
                </a:lnTo>
                <a:lnTo>
                  <a:pt x="346476" y="1979612"/>
                </a:lnTo>
                <a:lnTo>
                  <a:pt x="328692" y="1979294"/>
                </a:lnTo>
                <a:lnTo>
                  <a:pt x="311225" y="1977706"/>
                </a:lnTo>
                <a:lnTo>
                  <a:pt x="294076" y="1975801"/>
                </a:lnTo>
                <a:lnTo>
                  <a:pt x="276609" y="1972624"/>
                </a:lnTo>
                <a:lnTo>
                  <a:pt x="259778" y="1968813"/>
                </a:lnTo>
                <a:lnTo>
                  <a:pt x="243264" y="1964048"/>
                </a:lnTo>
                <a:lnTo>
                  <a:pt x="227385" y="1958649"/>
                </a:lnTo>
                <a:lnTo>
                  <a:pt x="211506" y="1952614"/>
                </a:lnTo>
                <a:lnTo>
                  <a:pt x="196262" y="1945626"/>
                </a:lnTo>
                <a:lnTo>
                  <a:pt x="181336" y="1937685"/>
                </a:lnTo>
                <a:lnTo>
                  <a:pt x="167045" y="1929427"/>
                </a:lnTo>
                <a:lnTo>
                  <a:pt x="152754" y="1920533"/>
                </a:lnTo>
                <a:lnTo>
                  <a:pt x="139098" y="1910687"/>
                </a:lnTo>
                <a:lnTo>
                  <a:pt x="126078" y="1900523"/>
                </a:lnTo>
                <a:lnTo>
                  <a:pt x="113692" y="1889406"/>
                </a:lnTo>
                <a:lnTo>
                  <a:pt x="101624" y="1878289"/>
                </a:lnTo>
                <a:lnTo>
                  <a:pt x="90192" y="1865901"/>
                </a:lnTo>
                <a:lnTo>
                  <a:pt x="79077" y="1853514"/>
                </a:lnTo>
                <a:lnTo>
                  <a:pt x="68914" y="1840491"/>
                </a:lnTo>
                <a:lnTo>
                  <a:pt x="59069" y="1826833"/>
                </a:lnTo>
                <a:lnTo>
                  <a:pt x="50177" y="1812858"/>
                </a:lnTo>
                <a:lnTo>
                  <a:pt x="41920" y="1798247"/>
                </a:lnTo>
                <a:lnTo>
                  <a:pt x="33981" y="1783318"/>
                </a:lnTo>
                <a:lnTo>
                  <a:pt x="26994" y="1768072"/>
                </a:lnTo>
                <a:lnTo>
                  <a:pt x="21278" y="1752509"/>
                </a:lnTo>
                <a:lnTo>
                  <a:pt x="15561" y="1736310"/>
                </a:lnTo>
                <a:lnTo>
                  <a:pt x="11115" y="1719793"/>
                </a:lnTo>
                <a:lnTo>
                  <a:pt x="6987" y="1702959"/>
                </a:lnTo>
                <a:lnTo>
                  <a:pt x="3811" y="1686124"/>
                </a:lnTo>
                <a:lnTo>
                  <a:pt x="1588" y="1668337"/>
                </a:lnTo>
                <a:lnTo>
                  <a:pt x="318" y="1650868"/>
                </a:lnTo>
                <a:lnTo>
                  <a:pt x="0" y="1633081"/>
                </a:lnTo>
                <a:lnTo>
                  <a:pt x="0" y="792321"/>
                </a:lnTo>
                <a:lnTo>
                  <a:pt x="0" y="742136"/>
                </a:lnTo>
                <a:lnTo>
                  <a:pt x="318" y="724349"/>
                </a:lnTo>
                <a:lnTo>
                  <a:pt x="1588" y="706562"/>
                </a:lnTo>
                <a:lnTo>
                  <a:pt x="3811" y="689410"/>
                </a:lnTo>
                <a:lnTo>
                  <a:pt x="6987" y="672258"/>
                </a:lnTo>
                <a:lnTo>
                  <a:pt x="11115" y="655106"/>
                </a:lnTo>
                <a:lnTo>
                  <a:pt x="15561" y="638907"/>
                </a:lnTo>
                <a:lnTo>
                  <a:pt x="21278" y="622708"/>
                </a:lnTo>
                <a:lnTo>
                  <a:pt x="26994" y="607144"/>
                </a:lnTo>
                <a:lnTo>
                  <a:pt x="33981" y="591898"/>
                </a:lnTo>
                <a:lnTo>
                  <a:pt x="41920" y="576970"/>
                </a:lnTo>
                <a:lnTo>
                  <a:pt x="50177" y="562359"/>
                </a:lnTo>
                <a:lnTo>
                  <a:pt x="59069" y="548383"/>
                </a:lnTo>
                <a:lnTo>
                  <a:pt x="68914" y="534408"/>
                </a:lnTo>
                <a:lnTo>
                  <a:pt x="79077" y="521703"/>
                </a:lnTo>
                <a:lnTo>
                  <a:pt x="90192" y="508998"/>
                </a:lnTo>
                <a:lnTo>
                  <a:pt x="101624" y="496928"/>
                </a:lnTo>
                <a:lnTo>
                  <a:pt x="113692" y="485493"/>
                </a:lnTo>
                <a:lnTo>
                  <a:pt x="126078" y="474694"/>
                </a:lnTo>
                <a:lnTo>
                  <a:pt x="139098" y="463894"/>
                </a:lnTo>
                <a:lnTo>
                  <a:pt x="152754" y="454683"/>
                </a:lnTo>
                <a:lnTo>
                  <a:pt x="167045" y="445472"/>
                </a:lnTo>
                <a:lnTo>
                  <a:pt x="181336" y="437214"/>
                </a:lnTo>
                <a:lnTo>
                  <a:pt x="196262" y="429591"/>
                </a:lnTo>
                <a:lnTo>
                  <a:pt x="211506" y="422285"/>
                </a:lnTo>
                <a:lnTo>
                  <a:pt x="227385" y="416250"/>
                </a:lnTo>
                <a:lnTo>
                  <a:pt x="243264" y="411168"/>
                </a:lnTo>
                <a:lnTo>
                  <a:pt x="259778" y="406404"/>
                </a:lnTo>
                <a:lnTo>
                  <a:pt x="276609" y="402592"/>
                </a:lnTo>
                <a:lnTo>
                  <a:pt x="294076" y="399416"/>
                </a:lnTo>
                <a:lnTo>
                  <a:pt x="311225" y="396875"/>
                </a:lnTo>
                <a:lnTo>
                  <a:pt x="328692" y="395922"/>
                </a:lnTo>
                <a:lnTo>
                  <a:pt x="346476" y="395287"/>
                </a:lnTo>
                <a:close/>
                <a:moveTo>
                  <a:pt x="388620" y="0"/>
                </a:moveTo>
                <a:lnTo>
                  <a:pt x="395923" y="0"/>
                </a:lnTo>
                <a:lnTo>
                  <a:pt x="923608" y="0"/>
                </a:lnTo>
                <a:lnTo>
                  <a:pt x="930275" y="0"/>
                </a:lnTo>
                <a:lnTo>
                  <a:pt x="937260" y="318"/>
                </a:lnTo>
                <a:lnTo>
                  <a:pt x="943610" y="1270"/>
                </a:lnTo>
                <a:lnTo>
                  <a:pt x="950278" y="2223"/>
                </a:lnTo>
                <a:lnTo>
                  <a:pt x="956628" y="3810"/>
                </a:lnTo>
                <a:lnTo>
                  <a:pt x="962660" y="5715"/>
                </a:lnTo>
                <a:lnTo>
                  <a:pt x="969010" y="7938"/>
                </a:lnTo>
                <a:lnTo>
                  <a:pt x="975043" y="10160"/>
                </a:lnTo>
                <a:lnTo>
                  <a:pt x="980758" y="13018"/>
                </a:lnTo>
                <a:lnTo>
                  <a:pt x="986155" y="15558"/>
                </a:lnTo>
                <a:lnTo>
                  <a:pt x="991870" y="18733"/>
                </a:lnTo>
                <a:lnTo>
                  <a:pt x="997268" y="22225"/>
                </a:lnTo>
                <a:lnTo>
                  <a:pt x="1002348" y="25718"/>
                </a:lnTo>
                <a:lnTo>
                  <a:pt x="1007428" y="29845"/>
                </a:lnTo>
                <a:lnTo>
                  <a:pt x="1012190" y="33973"/>
                </a:lnTo>
                <a:lnTo>
                  <a:pt x="1016953" y="38418"/>
                </a:lnTo>
                <a:lnTo>
                  <a:pt x="1021080" y="43180"/>
                </a:lnTo>
                <a:lnTo>
                  <a:pt x="1025525" y="47625"/>
                </a:lnTo>
                <a:lnTo>
                  <a:pt x="1029335" y="53023"/>
                </a:lnTo>
                <a:lnTo>
                  <a:pt x="1032828" y="58103"/>
                </a:lnTo>
                <a:lnTo>
                  <a:pt x="1036320" y="63183"/>
                </a:lnTo>
                <a:lnTo>
                  <a:pt x="1039495" y="68898"/>
                </a:lnTo>
                <a:lnTo>
                  <a:pt x="1042353" y="74295"/>
                </a:lnTo>
                <a:lnTo>
                  <a:pt x="1045210" y="80328"/>
                </a:lnTo>
                <a:lnTo>
                  <a:pt x="1047433" y="86043"/>
                </a:lnTo>
                <a:lnTo>
                  <a:pt x="1049338" y="92393"/>
                </a:lnTo>
                <a:lnTo>
                  <a:pt x="1051243" y="98743"/>
                </a:lnTo>
                <a:lnTo>
                  <a:pt x="1052830" y="105093"/>
                </a:lnTo>
                <a:lnTo>
                  <a:pt x="1054100" y="111760"/>
                </a:lnTo>
                <a:lnTo>
                  <a:pt x="1054735" y="118428"/>
                </a:lnTo>
                <a:lnTo>
                  <a:pt x="1055370" y="125095"/>
                </a:lnTo>
                <a:lnTo>
                  <a:pt x="1055688" y="131763"/>
                </a:lnTo>
                <a:lnTo>
                  <a:pt x="1055370" y="138430"/>
                </a:lnTo>
                <a:lnTo>
                  <a:pt x="1054735" y="145098"/>
                </a:lnTo>
                <a:lnTo>
                  <a:pt x="1054100" y="151448"/>
                </a:lnTo>
                <a:lnTo>
                  <a:pt x="1052830" y="158115"/>
                </a:lnTo>
                <a:lnTo>
                  <a:pt x="1051243" y="164465"/>
                </a:lnTo>
                <a:lnTo>
                  <a:pt x="1049338" y="170815"/>
                </a:lnTo>
                <a:lnTo>
                  <a:pt x="1047433" y="177165"/>
                </a:lnTo>
                <a:lnTo>
                  <a:pt x="1045210" y="182880"/>
                </a:lnTo>
                <a:lnTo>
                  <a:pt x="1042353" y="188913"/>
                </a:lnTo>
                <a:lnTo>
                  <a:pt x="1039495" y="194628"/>
                </a:lnTo>
                <a:lnTo>
                  <a:pt x="1036320" y="200343"/>
                </a:lnTo>
                <a:lnTo>
                  <a:pt x="1032828" y="205740"/>
                </a:lnTo>
                <a:lnTo>
                  <a:pt x="1029335" y="210820"/>
                </a:lnTo>
                <a:lnTo>
                  <a:pt x="1025525" y="215900"/>
                </a:lnTo>
                <a:lnTo>
                  <a:pt x="1021080" y="220663"/>
                </a:lnTo>
                <a:lnTo>
                  <a:pt x="1016953" y="225108"/>
                </a:lnTo>
                <a:lnTo>
                  <a:pt x="1012190" y="229553"/>
                </a:lnTo>
                <a:lnTo>
                  <a:pt x="1007428" y="233363"/>
                </a:lnTo>
                <a:lnTo>
                  <a:pt x="1002348" y="237490"/>
                </a:lnTo>
                <a:lnTo>
                  <a:pt x="997268" y="241300"/>
                </a:lnTo>
                <a:lnTo>
                  <a:pt x="991870" y="244793"/>
                </a:lnTo>
                <a:lnTo>
                  <a:pt x="986155" y="247968"/>
                </a:lnTo>
                <a:lnTo>
                  <a:pt x="980758" y="250825"/>
                </a:lnTo>
                <a:lnTo>
                  <a:pt x="975043" y="253365"/>
                </a:lnTo>
                <a:lnTo>
                  <a:pt x="969010" y="255905"/>
                </a:lnTo>
                <a:lnTo>
                  <a:pt x="962660" y="257810"/>
                </a:lnTo>
                <a:lnTo>
                  <a:pt x="956628" y="259715"/>
                </a:lnTo>
                <a:lnTo>
                  <a:pt x="950278" y="261303"/>
                </a:lnTo>
                <a:lnTo>
                  <a:pt x="943610" y="262573"/>
                </a:lnTo>
                <a:lnTo>
                  <a:pt x="937260" y="263208"/>
                </a:lnTo>
                <a:lnTo>
                  <a:pt x="930275" y="263525"/>
                </a:lnTo>
                <a:lnTo>
                  <a:pt x="923608" y="263525"/>
                </a:lnTo>
                <a:lnTo>
                  <a:pt x="395923" y="263525"/>
                </a:lnTo>
                <a:lnTo>
                  <a:pt x="388620" y="263525"/>
                </a:lnTo>
                <a:lnTo>
                  <a:pt x="381953" y="263208"/>
                </a:lnTo>
                <a:lnTo>
                  <a:pt x="375285" y="262573"/>
                </a:lnTo>
                <a:lnTo>
                  <a:pt x="369253" y="261303"/>
                </a:lnTo>
                <a:lnTo>
                  <a:pt x="362585" y="259715"/>
                </a:lnTo>
                <a:lnTo>
                  <a:pt x="356235" y="257810"/>
                </a:lnTo>
                <a:lnTo>
                  <a:pt x="350520" y="255905"/>
                </a:lnTo>
                <a:lnTo>
                  <a:pt x="344170" y="253365"/>
                </a:lnTo>
                <a:lnTo>
                  <a:pt x="338138" y="250825"/>
                </a:lnTo>
                <a:lnTo>
                  <a:pt x="332740" y="247968"/>
                </a:lnTo>
                <a:lnTo>
                  <a:pt x="327343" y="244793"/>
                </a:lnTo>
                <a:lnTo>
                  <a:pt x="321628" y="241300"/>
                </a:lnTo>
                <a:lnTo>
                  <a:pt x="316548" y="237490"/>
                </a:lnTo>
                <a:lnTo>
                  <a:pt x="311468" y="233363"/>
                </a:lnTo>
                <a:lnTo>
                  <a:pt x="307023" y="229553"/>
                </a:lnTo>
                <a:lnTo>
                  <a:pt x="302260" y="225108"/>
                </a:lnTo>
                <a:lnTo>
                  <a:pt x="297815" y="220663"/>
                </a:lnTo>
                <a:lnTo>
                  <a:pt x="293688" y="215900"/>
                </a:lnTo>
                <a:lnTo>
                  <a:pt x="289560" y="210820"/>
                </a:lnTo>
                <a:lnTo>
                  <a:pt x="286068" y="205740"/>
                </a:lnTo>
                <a:lnTo>
                  <a:pt x="282575" y="200343"/>
                </a:lnTo>
                <a:lnTo>
                  <a:pt x="279400" y="194628"/>
                </a:lnTo>
                <a:lnTo>
                  <a:pt x="276860" y="188913"/>
                </a:lnTo>
                <a:lnTo>
                  <a:pt x="274003" y="182880"/>
                </a:lnTo>
                <a:lnTo>
                  <a:pt x="271463" y="177165"/>
                </a:lnTo>
                <a:lnTo>
                  <a:pt x="269558" y="170815"/>
                </a:lnTo>
                <a:lnTo>
                  <a:pt x="267653" y="164465"/>
                </a:lnTo>
                <a:lnTo>
                  <a:pt x="266065" y="158115"/>
                </a:lnTo>
                <a:lnTo>
                  <a:pt x="264795" y="151448"/>
                </a:lnTo>
                <a:lnTo>
                  <a:pt x="264160" y="145098"/>
                </a:lnTo>
                <a:lnTo>
                  <a:pt x="263843" y="138430"/>
                </a:lnTo>
                <a:lnTo>
                  <a:pt x="263525" y="131763"/>
                </a:lnTo>
                <a:lnTo>
                  <a:pt x="263843" y="125095"/>
                </a:lnTo>
                <a:lnTo>
                  <a:pt x="264160" y="118428"/>
                </a:lnTo>
                <a:lnTo>
                  <a:pt x="264795" y="111760"/>
                </a:lnTo>
                <a:lnTo>
                  <a:pt x="266065" y="105093"/>
                </a:lnTo>
                <a:lnTo>
                  <a:pt x="267653" y="98743"/>
                </a:lnTo>
                <a:lnTo>
                  <a:pt x="269558" y="92393"/>
                </a:lnTo>
                <a:lnTo>
                  <a:pt x="271463" y="86043"/>
                </a:lnTo>
                <a:lnTo>
                  <a:pt x="274003" y="80328"/>
                </a:lnTo>
                <a:lnTo>
                  <a:pt x="276860" y="74295"/>
                </a:lnTo>
                <a:lnTo>
                  <a:pt x="279400" y="68898"/>
                </a:lnTo>
                <a:lnTo>
                  <a:pt x="282575" y="63183"/>
                </a:lnTo>
                <a:lnTo>
                  <a:pt x="286068" y="58103"/>
                </a:lnTo>
                <a:lnTo>
                  <a:pt x="289560" y="53023"/>
                </a:lnTo>
                <a:lnTo>
                  <a:pt x="293688" y="47625"/>
                </a:lnTo>
                <a:lnTo>
                  <a:pt x="297815" y="43180"/>
                </a:lnTo>
                <a:lnTo>
                  <a:pt x="302260" y="38418"/>
                </a:lnTo>
                <a:lnTo>
                  <a:pt x="307023" y="33973"/>
                </a:lnTo>
                <a:lnTo>
                  <a:pt x="311468" y="29845"/>
                </a:lnTo>
                <a:lnTo>
                  <a:pt x="316548" y="25718"/>
                </a:lnTo>
                <a:lnTo>
                  <a:pt x="321628" y="22225"/>
                </a:lnTo>
                <a:lnTo>
                  <a:pt x="327343" y="18733"/>
                </a:lnTo>
                <a:lnTo>
                  <a:pt x="332740" y="15558"/>
                </a:lnTo>
                <a:lnTo>
                  <a:pt x="338138" y="13018"/>
                </a:lnTo>
                <a:lnTo>
                  <a:pt x="344170" y="10160"/>
                </a:lnTo>
                <a:lnTo>
                  <a:pt x="350520" y="7938"/>
                </a:lnTo>
                <a:lnTo>
                  <a:pt x="356235" y="5715"/>
                </a:lnTo>
                <a:lnTo>
                  <a:pt x="362585" y="3810"/>
                </a:lnTo>
                <a:lnTo>
                  <a:pt x="369253" y="2223"/>
                </a:lnTo>
                <a:lnTo>
                  <a:pt x="375285" y="1270"/>
                </a:lnTo>
                <a:lnTo>
                  <a:pt x="381953" y="318"/>
                </a:lnTo>
                <a:lnTo>
                  <a:pt x="388620" y="0"/>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endParaRPr lang="zh-CN" altLang="en-US">
              <a:solidFill>
                <a:srgbClr val="FFFFFF"/>
              </a:solidFill>
              <a:sym typeface="Arial" panose="020B0604020202020204" pitchFamily="34" charset="0"/>
            </a:endParaRPr>
          </a:p>
        </p:txBody>
      </p:sp>
      <p:sp>
        <p:nvSpPr>
          <p:cNvPr id="61" name="椭圆 60"/>
          <p:cNvSpPr/>
          <p:nvPr>
            <p:custDataLst>
              <p:tags r:id="rId27"/>
            </p:custDataLst>
          </p:nvPr>
        </p:nvSpPr>
        <p:spPr>
          <a:xfrm>
            <a:off x="4772025" y="4732655"/>
            <a:ext cx="1007745" cy="1007745"/>
          </a:xfrm>
          <a:prstGeom prst="ellipse">
            <a:avLst/>
          </a:prstGeom>
          <a:solidFill>
            <a:srgbClr val="A84FAE"/>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74" name="KSO_Shape"/>
          <p:cNvSpPr/>
          <p:nvPr>
            <p:custDataLst>
              <p:tags r:id="rId28"/>
            </p:custDataLst>
          </p:nvPr>
        </p:nvSpPr>
        <p:spPr bwMode="auto">
          <a:xfrm>
            <a:off x="4994910" y="4944745"/>
            <a:ext cx="513080" cy="574040"/>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endParaRPr lang="zh-CN" altLang="en-US">
              <a:solidFill>
                <a:srgbClr val="FFFFFF"/>
              </a:solidFill>
              <a:sym typeface="Arial" panose="020B0604020202020204" pitchFamily="34" charset="0"/>
            </a:endParaRPr>
          </a:p>
        </p:txBody>
      </p:sp>
      <p:cxnSp>
        <p:nvCxnSpPr>
          <p:cNvPr id="78" name="直接连接符 77"/>
          <p:cNvCxnSpPr/>
          <p:nvPr>
            <p:custDataLst>
              <p:tags r:id="rId29"/>
            </p:custDataLst>
          </p:nvPr>
        </p:nvCxnSpPr>
        <p:spPr>
          <a:xfrm flipH="1" flipV="1">
            <a:off x="4365625" y="5201920"/>
            <a:ext cx="299085"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79" name="直接连接符 78"/>
          <p:cNvCxnSpPr/>
          <p:nvPr>
            <p:custDataLst>
              <p:tags r:id="rId30"/>
            </p:custDataLst>
          </p:nvPr>
        </p:nvCxnSpPr>
        <p:spPr>
          <a:xfrm>
            <a:off x="4365625" y="5201920"/>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80" name="直接连接符 79"/>
          <p:cNvCxnSpPr/>
          <p:nvPr>
            <p:custDataLst>
              <p:tags r:id="rId31"/>
            </p:custDataLst>
          </p:nvPr>
        </p:nvCxnSpPr>
        <p:spPr>
          <a:xfrm flipH="1" flipV="1">
            <a:off x="3255010" y="5623560"/>
            <a:ext cx="111061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49" name="文本框 48"/>
          <p:cNvSpPr txBox="1"/>
          <p:nvPr>
            <p:custDataLst>
              <p:tags r:id="rId32"/>
            </p:custDataLst>
          </p:nvPr>
        </p:nvSpPr>
        <p:spPr>
          <a:xfrm>
            <a:off x="1535430" y="5135880"/>
            <a:ext cx="1573530" cy="363855"/>
          </a:xfrm>
          <a:prstGeom prst="rect">
            <a:avLst/>
          </a:prstGeom>
          <a:noFill/>
        </p:spPr>
        <p:txBody>
          <a:bodyPr wrap="square" bIns="0" rtlCol="0" anchor="b" anchorCtr="0">
            <a:normAutofit lnSpcReduction="10000"/>
          </a:bodyPr>
          <a:p>
            <a:pPr algn="l">
              <a:lnSpc>
                <a:spcPct val="120000"/>
              </a:lnSpc>
            </a:pPr>
            <a:r>
              <a:rPr lang="zh-CN" altLang="en-US" b="1" spc="300">
                <a:solidFill>
                  <a:srgbClr val="A84FAE">
                    <a:lumMod val="75000"/>
                  </a:srgbClr>
                </a:solidFill>
                <a:latin typeface="微软雅黑" panose="020B0503020204020204" charset="-122"/>
                <a:ea typeface="微软雅黑" panose="020B0503020204020204" charset="-122"/>
                <a:cs typeface="+mn-ea"/>
                <a:sym typeface="Arial" panose="020B0604020202020204" pitchFamily="34" charset="0"/>
              </a:rPr>
              <a:t>（九）管理</a:t>
            </a:r>
            <a:endParaRPr lang="zh-CN" altLang="en-US" b="1" spc="300">
              <a:solidFill>
                <a:srgbClr val="A84FAE">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85" name="直接连接符 84"/>
          <p:cNvCxnSpPr/>
          <p:nvPr>
            <p:custDataLst>
              <p:tags r:id="rId33"/>
            </p:custDataLst>
          </p:nvPr>
        </p:nvCxnSpPr>
        <p:spPr>
          <a:xfrm>
            <a:off x="7508240" y="2392680"/>
            <a:ext cx="299085"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86" name="直接连接符 85"/>
          <p:cNvCxnSpPr/>
          <p:nvPr>
            <p:custDataLst>
              <p:tags r:id="rId34"/>
            </p:custDataLst>
          </p:nvPr>
        </p:nvCxnSpPr>
        <p:spPr>
          <a:xfrm flipH="1" flipV="1">
            <a:off x="7807325" y="1971040"/>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87" name="直接连接符 86"/>
          <p:cNvCxnSpPr/>
          <p:nvPr>
            <p:custDataLst>
              <p:tags r:id="rId35"/>
            </p:custDataLst>
          </p:nvPr>
        </p:nvCxnSpPr>
        <p:spPr>
          <a:xfrm>
            <a:off x="7807325" y="1971040"/>
            <a:ext cx="111061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88" name="直接连接符 87"/>
          <p:cNvCxnSpPr/>
          <p:nvPr>
            <p:custDataLst>
              <p:tags r:id="rId36"/>
            </p:custDataLst>
          </p:nvPr>
        </p:nvCxnSpPr>
        <p:spPr>
          <a:xfrm>
            <a:off x="8291830" y="3943350"/>
            <a:ext cx="61595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90" name="直接连接符 89"/>
          <p:cNvCxnSpPr/>
          <p:nvPr>
            <p:custDataLst>
              <p:tags r:id="rId37"/>
            </p:custDataLst>
          </p:nvPr>
        </p:nvCxnSpPr>
        <p:spPr>
          <a:xfrm flipV="1">
            <a:off x="7508240" y="5201920"/>
            <a:ext cx="299085"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91" name="直接连接符 90"/>
          <p:cNvCxnSpPr/>
          <p:nvPr>
            <p:custDataLst>
              <p:tags r:id="rId38"/>
            </p:custDataLst>
          </p:nvPr>
        </p:nvCxnSpPr>
        <p:spPr>
          <a:xfrm flipH="1">
            <a:off x="7807325" y="5201920"/>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92" name="直接连接符 91"/>
          <p:cNvCxnSpPr/>
          <p:nvPr>
            <p:custDataLst>
              <p:tags r:id="rId39"/>
            </p:custDataLst>
          </p:nvPr>
        </p:nvCxnSpPr>
        <p:spPr>
          <a:xfrm flipV="1">
            <a:off x="7807325" y="5623560"/>
            <a:ext cx="111061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94" name="文本框 93"/>
          <p:cNvSpPr txBox="1"/>
          <p:nvPr>
            <p:custDataLst>
              <p:tags r:id="rId40"/>
            </p:custDataLst>
          </p:nvPr>
        </p:nvSpPr>
        <p:spPr>
          <a:xfrm>
            <a:off x="9082405" y="5130165"/>
            <a:ext cx="2381250" cy="363855"/>
          </a:xfrm>
          <a:prstGeom prst="rect">
            <a:avLst/>
          </a:prstGeom>
          <a:noFill/>
        </p:spPr>
        <p:txBody>
          <a:bodyPr wrap="square" bIns="0" rtlCol="0" anchor="b" anchorCtr="0"/>
          <a:p>
            <a:pPr>
              <a:lnSpc>
                <a:spcPct val="120000"/>
              </a:lnSpc>
            </a:pPr>
            <a:r>
              <a:rPr lang="zh-CN" altLang="en-US" b="1" spc="300">
                <a:solidFill>
                  <a:srgbClr val="3269B5">
                    <a:lumMod val="75000"/>
                  </a:srgbClr>
                </a:solidFill>
                <a:latin typeface="微软雅黑" panose="020B0503020204020204" charset="-122"/>
                <a:ea typeface="微软雅黑" panose="020B0503020204020204" charset="-122"/>
                <a:cs typeface="+mn-ea"/>
                <a:sym typeface="Arial" panose="020B0604020202020204" pitchFamily="34" charset="0"/>
              </a:rPr>
              <a:t>（十二）文化变革</a:t>
            </a:r>
            <a:endParaRPr lang="zh-CN" altLang="en-US" b="1" spc="300">
              <a:solidFill>
                <a:srgbClr val="3269B5">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244915" y="3694738"/>
            <a:ext cx="4445218"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5" name="文本框 7"/>
          <p:cNvSpPr txBox="1"/>
          <p:nvPr/>
        </p:nvSpPr>
        <p:spPr>
          <a:xfrm>
            <a:off x="7815217" y="3109963"/>
            <a:ext cx="1803251"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solidFill>
                  <a:srgbClr val="006699"/>
                </a:solidFill>
                <a:cs typeface="+mn-ea"/>
                <a:sym typeface="+mn-lt"/>
              </a:rPr>
              <a:t>PART 03</a:t>
            </a:r>
            <a:endParaRPr lang="zh-CN" altLang="en-US" sz="3200" dirty="0">
              <a:solidFill>
                <a:srgbClr val="006699"/>
              </a:solidFill>
              <a:cs typeface="+mn-ea"/>
              <a:sym typeface="+mn-lt"/>
            </a:endParaRPr>
          </a:p>
        </p:txBody>
      </p:sp>
      <p:sp>
        <p:nvSpPr>
          <p:cNvPr id="6" name="文本框 11"/>
          <p:cNvSpPr txBox="1"/>
          <p:nvPr/>
        </p:nvSpPr>
        <p:spPr>
          <a:xfrm>
            <a:off x="9550400" y="3113405"/>
            <a:ext cx="2640965" cy="10763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006699"/>
                </a:solidFill>
                <a:cs typeface="+mn-ea"/>
                <a:sym typeface="+mn-lt"/>
              </a:rPr>
              <a:t>创业团队的学习优化建设</a:t>
            </a:r>
            <a:endParaRPr lang="zh-CN" altLang="en-US" sz="3200" dirty="0">
              <a:solidFill>
                <a:srgbClr val="006699"/>
              </a:solidFill>
              <a:cs typeface="+mn-ea"/>
              <a:sym typeface="+mn-lt"/>
            </a:endParaRPr>
          </a:p>
        </p:txBody>
      </p:sp>
      <p:sp>
        <p:nvSpPr>
          <p:cNvPr id="7" name="平行四边形 6"/>
          <p:cNvSpPr/>
          <p:nvPr/>
        </p:nvSpPr>
        <p:spPr>
          <a:xfrm>
            <a:off x="6470433" y="3164688"/>
            <a:ext cx="1216152" cy="533400"/>
          </a:xfrm>
          <a:prstGeom prst="parallelogram">
            <a:avLst/>
          </a:prstGeom>
          <a:solidFill>
            <a:srgbClr val="006699"/>
          </a:solid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pic>
        <p:nvPicPr>
          <p:cNvPr id="9" name="图片 8"/>
          <p:cNvPicPr>
            <a:picLocks noChangeAspect="1"/>
          </p:cNvPicPr>
          <p:nvPr/>
        </p:nvPicPr>
        <p:blipFill>
          <a:blip r:embed="rId1"/>
          <a:stretch>
            <a:fillRect/>
          </a:stretch>
        </p:blipFill>
        <p:spPr>
          <a:xfrm>
            <a:off x="0" y="1603147"/>
            <a:ext cx="6096528" cy="3627434"/>
          </a:xfrm>
          <a:prstGeom prst="parallelogram">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一、创业团队的岗位配置</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3" name="矩形 32"/>
          <p:cNvSpPr/>
          <p:nvPr/>
        </p:nvSpPr>
        <p:spPr>
          <a:xfrm>
            <a:off x="1091565" y="1019175"/>
            <a:ext cx="5004435" cy="553085"/>
          </a:xfrm>
          <a:prstGeom prst="rect">
            <a:avLst/>
          </a:prstGeom>
        </p:spPr>
        <p:txBody>
          <a:bodyPr wrap="square">
            <a:spAutoFit/>
          </a:bodyPr>
          <a:lstStyle/>
          <a:p>
            <a:pPr algn="l">
              <a:lnSpc>
                <a:spcPct val="150000"/>
              </a:lnSpc>
            </a:pPr>
            <a:r>
              <a:rPr lang="zh-CN" altLang="en-US" sz="2000" b="1" i="0" dirty="0">
                <a:solidFill>
                  <a:schemeClr val="tx2"/>
                </a:solidFill>
                <a:effectLst/>
                <a:cs typeface="+mn-ea"/>
                <a:sym typeface="+mn-lt"/>
              </a:rPr>
              <a:t>（一）岗位配置基本原则</a:t>
            </a:r>
            <a:endParaRPr lang="zh-CN" altLang="en-US" sz="1400" b="0" i="0" dirty="0">
              <a:solidFill>
                <a:schemeClr val="tx2"/>
              </a:solidFill>
              <a:effectLst/>
              <a:cs typeface="+mn-ea"/>
              <a:sym typeface="+mn-lt"/>
            </a:endParaRPr>
          </a:p>
        </p:txBody>
      </p:sp>
      <p:sp>
        <p:nvSpPr>
          <p:cNvPr id="15" name="矩形 14"/>
          <p:cNvSpPr/>
          <p:nvPr>
            <p:custDataLst>
              <p:tags r:id="rId1"/>
            </p:custDataLst>
          </p:nvPr>
        </p:nvSpPr>
        <p:spPr>
          <a:xfrm>
            <a:off x="1169670" y="1899285"/>
            <a:ext cx="726440" cy="726440"/>
          </a:xfrm>
          <a:prstGeom prst="rect">
            <a:avLst/>
          </a:prstGeom>
          <a:solidFill>
            <a:srgbClr val="1784C7"/>
          </a:solidFill>
          <a:ln>
            <a:noFill/>
          </a:ln>
        </p:spPr>
        <p:style>
          <a:lnRef idx="2">
            <a:srgbClr val="1784C7">
              <a:shade val="50000"/>
            </a:srgbClr>
          </a:lnRef>
          <a:fillRef idx="1">
            <a:srgbClr val="1784C7"/>
          </a:fillRef>
          <a:effectRef idx="0">
            <a:srgbClr val="1784C7"/>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2"/>
            </p:custDataLst>
          </p:nvPr>
        </p:nvSpPr>
        <p:spPr>
          <a:xfrm>
            <a:off x="2745740" y="1899285"/>
            <a:ext cx="3350260" cy="726440"/>
          </a:xfrm>
          <a:prstGeom prst="rect">
            <a:avLst/>
          </a:prstGeom>
          <a:noFill/>
          <a:ln>
            <a:noFill/>
          </a:ln>
          <a:extLst>
            <a:ext uri="{909E8E84-426E-40DD-AFC4-6F175D3DCCD1}">
              <a14:hiddenFill xmlns:a14="http://schemas.microsoft.com/office/drawing/2010/main">
                <a:solidFill>
                  <a:srgbClr val="1784C7"/>
                </a:solidFill>
              </a14:hiddenFill>
            </a:ext>
          </a:extLst>
        </p:spPr>
        <p:style>
          <a:lnRef idx="2">
            <a:srgbClr val="1784C7">
              <a:shade val="50000"/>
            </a:srgbClr>
          </a:lnRef>
          <a:fillRef idx="1">
            <a:srgbClr val="1784C7"/>
          </a:fillRef>
          <a:effectRef idx="0">
            <a:srgbClr val="1784C7"/>
          </a:effectRef>
          <a:fontRef idx="minor">
            <a:srgbClr val="FFFFFF"/>
          </a:fontRef>
        </p:style>
        <p:txBody>
          <a:bodyPr lIns="91440" tIns="45720" rIns="91440" bIns="45720" rtlCol="0" anchor="ctr">
            <a:normAutofit/>
          </a:bodyPr>
          <a:p>
            <a:pPr algn="l">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1. 实际需要和可能的原则</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3"/>
            </p:custDataLst>
          </p:nvPr>
        </p:nvSpPr>
        <p:spPr>
          <a:xfrm>
            <a:off x="2086610" y="1939290"/>
            <a:ext cx="468630" cy="646430"/>
          </a:xfrm>
          <a:prstGeom prst="rect">
            <a:avLst/>
          </a:prstGeom>
          <a:noFill/>
        </p:spPr>
        <p:txBody>
          <a:bodyPr wrap="none" rtlCol="0">
            <a:normAutofit/>
          </a:bodyPr>
          <a:p>
            <a:r>
              <a:rPr lang="en-US" altLang="zh-CN" sz="3600" b="1" dirty="0">
                <a:solidFill>
                  <a:srgbClr val="1784C7"/>
                </a:solidFill>
                <a:latin typeface="Arial" panose="020B0604020202020204" pitchFamily="34" charset="0"/>
                <a:ea typeface="微软雅黑" panose="020B0503020204020204" charset="-122"/>
                <a:sym typeface="Arial" panose="020B0604020202020204" pitchFamily="34" charset="0"/>
              </a:rPr>
              <a:t>&gt;</a:t>
            </a:r>
            <a:endParaRPr lang="zh-CN" altLang="en-US" sz="3600" b="1" dirty="0">
              <a:solidFill>
                <a:srgbClr val="1784C7"/>
              </a:solidFill>
              <a:latin typeface="Arial" panose="020B0604020202020204" pitchFamily="34" charset="0"/>
              <a:ea typeface="微软雅黑" panose="020B0503020204020204" charset="-122"/>
              <a:sym typeface="Arial" panose="020B0604020202020204" pitchFamily="34" charset="0"/>
            </a:endParaRPr>
          </a:p>
        </p:txBody>
      </p:sp>
      <p:sp>
        <p:nvSpPr>
          <p:cNvPr id="18" name="KSO_Shape"/>
          <p:cNvSpPr/>
          <p:nvPr>
            <p:custDataLst>
              <p:tags r:id="rId4"/>
            </p:custDataLst>
          </p:nvPr>
        </p:nvSpPr>
        <p:spPr bwMode="auto">
          <a:xfrm>
            <a:off x="1317625" y="2041525"/>
            <a:ext cx="431165" cy="441960"/>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rgbClr val="FFFFFF"/>
          </a:solidFill>
          <a:ln>
            <a:noFill/>
          </a:ln>
        </p:spPr>
        <p:txBody>
          <a:bodyPr anchor="ctr">
            <a:normAutofit/>
            <a:scene3d>
              <a:camera prst="orthographicFront"/>
              <a:lightRig rig="threePt" dir="t"/>
            </a:scene3d>
            <a:sp3d>
              <a:contourClr>
                <a:srgbClr val="FFFFFF"/>
              </a:contourClr>
            </a:sp3d>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9" name="矩形 18"/>
          <p:cNvSpPr/>
          <p:nvPr>
            <p:custDataLst>
              <p:tags r:id="rId5"/>
            </p:custDataLst>
          </p:nvPr>
        </p:nvSpPr>
        <p:spPr>
          <a:xfrm>
            <a:off x="1165225" y="2819400"/>
            <a:ext cx="726440" cy="726440"/>
          </a:xfrm>
          <a:prstGeom prst="rect">
            <a:avLst/>
          </a:prstGeom>
          <a:solidFill>
            <a:srgbClr val="1BA8C9"/>
          </a:solidFill>
          <a:ln>
            <a:noFill/>
          </a:ln>
        </p:spPr>
        <p:style>
          <a:lnRef idx="2">
            <a:srgbClr val="1784C7">
              <a:shade val="50000"/>
            </a:srgbClr>
          </a:lnRef>
          <a:fillRef idx="1">
            <a:srgbClr val="1784C7"/>
          </a:fillRef>
          <a:effectRef idx="0">
            <a:srgbClr val="1784C7"/>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0" name="矩形 19"/>
          <p:cNvSpPr/>
          <p:nvPr>
            <p:custDataLst>
              <p:tags r:id="rId6"/>
            </p:custDataLst>
          </p:nvPr>
        </p:nvSpPr>
        <p:spPr>
          <a:xfrm>
            <a:off x="2745740" y="2819400"/>
            <a:ext cx="3427095" cy="726440"/>
          </a:xfrm>
          <a:prstGeom prst="rect">
            <a:avLst/>
          </a:prstGeom>
          <a:noFill/>
          <a:ln>
            <a:noFill/>
          </a:ln>
          <a:extLst>
            <a:ext uri="{909E8E84-426E-40DD-AFC4-6F175D3DCCD1}">
              <a14:hiddenFill xmlns:a14="http://schemas.microsoft.com/office/drawing/2010/main">
                <a:solidFill>
                  <a:srgbClr val="1BA8C9"/>
                </a:solidFill>
              </a14:hiddenFill>
            </a:ext>
          </a:extLst>
        </p:spPr>
        <p:style>
          <a:lnRef idx="2">
            <a:srgbClr val="1784C7">
              <a:shade val="50000"/>
            </a:srgbClr>
          </a:lnRef>
          <a:fillRef idx="1">
            <a:srgbClr val="1784C7"/>
          </a:fillRef>
          <a:effectRef idx="0">
            <a:srgbClr val="1784C7"/>
          </a:effectRef>
          <a:fontRef idx="minor">
            <a:srgbClr val="FFFFFF"/>
          </a:fontRef>
        </p:style>
        <p:txBody>
          <a:bodyPr lIns="91440" tIns="45720" rIns="91440" bIns="45720" rtlCol="0" anchor="ctr">
            <a:normAutofit/>
          </a:bodyPr>
          <a:p>
            <a:pPr algn="l">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2. 最少岗位数量原则</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7"/>
            </p:custDataLst>
          </p:nvPr>
        </p:nvSpPr>
        <p:spPr>
          <a:xfrm>
            <a:off x="2084705" y="2859405"/>
            <a:ext cx="468630" cy="646430"/>
          </a:xfrm>
          <a:prstGeom prst="rect">
            <a:avLst/>
          </a:prstGeom>
          <a:noFill/>
        </p:spPr>
        <p:txBody>
          <a:bodyPr wrap="none" rtlCol="0">
            <a:normAutofit/>
          </a:bodyPr>
          <a:p>
            <a:r>
              <a:rPr lang="en-US" altLang="zh-CN" sz="3600" b="1" dirty="0">
                <a:solidFill>
                  <a:srgbClr val="1BA8C9"/>
                </a:solidFill>
                <a:latin typeface="Arial" panose="020B0604020202020204" pitchFamily="34" charset="0"/>
                <a:ea typeface="微软雅黑" panose="020B0503020204020204" charset="-122"/>
                <a:sym typeface="Arial" panose="020B0604020202020204" pitchFamily="34" charset="0"/>
              </a:rPr>
              <a:t>&gt;</a:t>
            </a:r>
            <a:endParaRPr lang="zh-CN" altLang="en-US" sz="3600" b="1" dirty="0">
              <a:solidFill>
                <a:srgbClr val="1BA8C9"/>
              </a:solidFill>
              <a:latin typeface="Arial" panose="020B0604020202020204" pitchFamily="34" charset="0"/>
              <a:ea typeface="微软雅黑" panose="020B0503020204020204" charset="-122"/>
              <a:sym typeface="Arial" panose="020B0604020202020204" pitchFamily="34" charset="0"/>
            </a:endParaRPr>
          </a:p>
        </p:txBody>
      </p:sp>
      <p:sp>
        <p:nvSpPr>
          <p:cNvPr id="22" name="KSO_Shape"/>
          <p:cNvSpPr>
            <a:spLocks noChangeAspect="1"/>
          </p:cNvSpPr>
          <p:nvPr>
            <p:custDataLst>
              <p:tags r:id="rId8"/>
            </p:custDataLst>
          </p:nvPr>
        </p:nvSpPr>
        <p:spPr bwMode="auto">
          <a:xfrm>
            <a:off x="1306830" y="2995930"/>
            <a:ext cx="441960" cy="372745"/>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FFFFFF"/>
          </a:solidFill>
          <a:ln>
            <a:noFill/>
          </a:ln>
        </p:spPr>
        <p:txBody>
          <a:bodyPr anchor="ctr">
            <a:normAutofit/>
            <a:scene3d>
              <a:camera prst="orthographicFront"/>
              <a:lightRig rig="threePt" dir="t"/>
            </a:scene3d>
            <a:sp3d>
              <a:contourClr>
                <a:srgbClr val="FFFFFF"/>
              </a:contourClr>
            </a:sp3d>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3" name="矩形 22"/>
          <p:cNvSpPr/>
          <p:nvPr>
            <p:custDataLst>
              <p:tags r:id="rId9"/>
            </p:custDataLst>
          </p:nvPr>
        </p:nvSpPr>
        <p:spPr>
          <a:xfrm>
            <a:off x="1175385" y="3739515"/>
            <a:ext cx="726440" cy="726440"/>
          </a:xfrm>
          <a:prstGeom prst="rect">
            <a:avLst/>
          </a:prstGeom>
          <a:solidFill>
            <a:srgbClr val="22C29C"/>
          </a:solidFill>
          <a:ln>
            <a:noFill/>
          </a:ln>
        </p:spPr>
        <p:style>
          <a:lnRef idx="2">
            <a:srgbClr val="1784C7">
              <a:shade val="50000"/>
            </a:srgbClr>
          </a:lnRef>
          <a:fillRef idx="1">
            <a:srgbClr val="1784C7"/>
          </a:fillRef>
          <a:effectRef idx="0">
            <a:srgbClr val="1784C7"/>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4" name="矩形 23"/>
          <p:cNvSpPr/>
          <p:nvPr>
            <p:custDataLst>
              <p:tags r:id="rId10"/>
            </p:custDataLst>
          </p:nvPr>
        </p:nvSpPr>
        <p:spPr>
          <a:xfrm>
            <a:off x="2745740" y="3739515"/>
            <a:ext cx="3427095" cy="726440"/>
          </a:xfrm>
          <a:prstGeom prst="rect">
            <a:avLst/>
          </a:prstGeom>
          <a:noFill/>
          <a:ln>
            <a:noFill/>
          </a:ln>
          <a:extLst>
            <a:ext uri="{909E8E84-426E-40DD-AFC4-6F175D3DCCD1}">
              <a14:hiddenFill xmlns:a14="http://schemas.microsoft.com/office/drawing/2010/main">
                <a:solidFill>
                  <a:srgbClr val="22C29C"/>
                </a:solidFill>
              </a14:hiddenFill>
            </a:ext>
          </a:extLst>
        </p:spPr>
        <p:style>
          <a:lnRef idx="2">
            <a:srgbClr val="1784C7">
              <a:shade val="50000"/>
            </a:srgbClr>
          </a:lnRef>
          <a:fillRef idx="1">
            <a:srgbClr val="1784C7"/>
          </a:fillRef>
          <a:effectRef idx="0">
            <a:srgbClr val="1784C7"/>
          </a:effectRef>
          <a:fontRef idx="minor">
            <a:srgbClr val="FFFFFF"/>
          </a:fontRef>
        </p:style>
        <p:txBody>
          <a:bodyPr lIns="91440" tIns="45720" rIns="91440" bIns="45720" rtlCol="0" anchor="ctr">
            <a:normAutofit/>
          </a:bodyPr>
          <a:p>
            <a:pPr algn="l">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3. 最低职务岗位原则</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1"/>
            </p:custDataLst>
          </p:nvPr>
        </p:nvSpPr>
        <p:spPr>
          <a:xfrm>
            <a:off x="2089785" y="3779520"/>
            <a:ext cx="468630" cy="646430"/>
          </a:xfrm>
          <a:prstGeom prst="rect">
            <a:avLst/>
          </a:prstGeom>
          <a:noFill/>
        </p:spPr>
        <p:txBody>
          <a:bodyPr wrap="none" rtlCol="0">
            <a:normAutofit/>
          </a:bodyPr>
          <a:p>
            <a:r>
              <a:rPr lang="en-US" altLang="zh-CN" sz="3600" b="1" dirty="0">
                <a:solidFill>
                  <a:srgbClr val="22C29C"/>
                </a:solidFill>
                <a:latin typeface="Arial" panose="020B0604020202020204" pitchFamily="34" charset="0"/>
                <a:ea typeface="微软雅黑" panose="020B0503020204020204" charset="-122"/>
                <a:sym typeface="Arial" panose="020B0604020202020204" pitchFamily="34" charset="0"/>
              </a:rPr>
              <a:t>&gt;</a:t>
            </a:r>
            <a:endParaRPr lang="zh-CN" altLang="en-US" sz="3600" b="1" dirty="0">
              <a:solidFill>
                <a:srgbClr val="22C29C"/>
              </a:solidFill>
              <a:latin typeface="Arial" panose="020B0604020202020204" pitchFamily="34" charset="0"/>
              <a:ea typeface="微软雅黑" panose="020B0503020204020204" charset="-122"/>
              <a:sym typeface="Arial" panose="020B0604020202020204" pitchFamily="34" charset="0"/>
            </a:endParaRPr>
          </a:p>
        </p:txBody>
      </p:sp>
      <p:sp>
        <p:nvSpPr>
          <p:cNvPr id="26" name="KSO_Shape"/>
          <p:cNvSpPr>
            <a:spLocks noChangeAspect="1"/>
          </p:cNvSpPr>
          <p:nvPr>
            <p:custDataLst>
              <p:tags r:id="rId12"/>
            </p:custDataLst>
          </p:nvPr>
        </p:nvSpPr>
        <p:spPr bwMode="auto">
          <a:xfrm>
            <a:off x="1317625" y="3945255"/>
            <a:ext cx="441960" cy="314960"/>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rgbClr val="FFFFFF"/>
          </a:solidFill>
          <a:ln>
            <a:noFill/>
          </a:ln>
        </p:spPr>
        <p:txBody>
          <a:bodyPr anchor="ctr">
            <a:normAutofit fontScale="77500"/>
            <a:scene3d>
              <a:camera prst="orthographicFront"/>
              <a:lightRig rig="threePt" dir="t"/>
            </a:scene3d>
            <a:sp3d>
              <a:contourClr>
                <a:srgbClr val="FFFFFF"/>
              </a:contourClr>
            </a:sp3d>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7" name="矩形 26"/>
          <p:cNvSpPr/>
          <p:nvPr>
            <p:custDataLst>
              <p:tags r:id="rId13"/>
            </p:custDataLst>
          </p:nvPr>
        </p:nvSpPr>
        <p:spPr>
          <a:xfrm>
            <a:off x="1175385" y="4659630"/>
            <a:ext cx="726440" cy="726440"/>
          </a:xfrm>
          <a:prstGeom prst="rect">
            <a:avLst/>
          </a:prstGeom>
          <a:solidFill>
            <a:srgbClr val="91CE24"/>
          </a:solidFill>
          <a:ln>
            <a:noFill/>
          </a:ln>
        </p:spPr>
        <p:style>
          <a:lnRef idx="2">
            <a:srgbClr val="1784C7">
              <a:shade val="50000"/>
            </a:srgbClr>
          </a:lnRef>
          <a:fillRef idx="1">
            <a:srgbClr val="1784C7"/>
          </a:fillRef>
          <a:effectRef idx="0">
            <a:srgbClr val="1784C7"/>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矩形 27"/>
          <p:cNvSpPr/>
          <p:nvPr>
            <p:custDataLst>
              <p:tags r:id="rId14"/>
            </p:custDataLst>
          </p:nvPr>
        </p:nvSpPr>
        <p:spPr>
          <a:xfrm>
            <a:off x="2745740" y="4659630"/>
            <a:ext cx="3350260" cy="726440"/>
          </a:xfrm>
          <a:prstGeom prst="rect">
            <a:avLst/>
          </a:prstGeom>
          <a:noFill/>
          <a:ln>
            <a:noFill/>
          </a:ln>
          <a:extLst>
            <a:ext uri="{909E8E84-426E-40DD-AFC4-6F175D3DCCD1}">
              <a14:hiddenFill xmlns:a14="http://schemas.microsoft.com/office/drawing/2010/main">
                <a:solidFill>
                  <a:srgbClr val="91CE24"/>
                </a:solidFill>
              </a14:hiddenFill>
            </a:ext>
          </a:extLst>
        </p:spPr>
        <p:style>
          <a:lnRef idx="2">
            <a:srgbClr val="1784C7">
              <a:shade val="50000"/>
            </a:srgbClr>
          </a:lnRef>
          <a:fillRef idx="1">
            <a:srgbClr val="1784C7"/>
          </a:fillRef>
          <a:effectRef idx="0">
            <a:srgbClr val="1784C7"/>
          </a:effectRef>
          <a:fontRef idx="minor">
            <a:srgbClr val="FFFFFF"/>
          </a:fontRef>
        </p:style>
        <p:txBody>
          <a:bodyPr lIns="91440" tIns="45720" rIns="91440" bIns="45720" rtlCol="0" anchor="ctr">
            <a:normAutofit/>
          </a:bodyPr>
          <a:p>
            <a:pPr algn="l">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4. 协调配合的原则</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p:nvPr>
            <p:custDataLst>
              <p:tags r:id="rId15"/>
            </p:custDataLst>
          </p:nvPr>
        </p:nvSpPr>
        <p:spPr>
          <a:xfrm>
            <a:off x="2089785" y="4699635"/>
            <a:ext cx="468630" cy="646430"/>
          </a:xfrm>
          <a:prstGeom prst="rect">
            <a:avLst/>
          </a:prstGeom>
          <a:noFill/>
        </p:spPr>
        <p:txBody>
          <a:bodyPr wrap="none" rtlCol="0">
            <a:normAutofit/>
          </a:bodyPr>
          <a:p>
            <a:r>
              <a:rPr lang="en-US" altLang="zh-CN" sz="3600" b="1" dirty="0">
                <a:solidFill>
                  <a:srgbClr val="91CE24"/>
                </a:solidFill>
                <a:latin typeface="Arial" panose="020B0604020202020204" pitchFamily="34" charset="0"/>
                <a:ea typeface="微软雅黑" panose="020B0503020204020204" charset="-122"/>
                <a:sym typeface="Arial" panose="020B0604020202020204" pitchFamily="34" charset="0"/>
              </a:rPr>
              <a:t>&gt;</a:t>
            </a:r>
            <a:endParaRPr lang="zh-CN" altLang="en-US" sz="3600" b="1" dirty="0">
              <a:solidFill>
                <a:srgbClr val="91CE24"/>
              </a:solidFill>
              <a:latin typeface="Arial" panose="020B0604020202020204" pitchFamily="34" charset="0"/>
              <a:ea typeface="微软雅黑" panose="020B0503020204020204" charset="-122"/>
              <a:sym typeface="Arial" panose="020B0604020202020204" pitchFamily="34" charset="0"/>
            </a:endParaRPr>
          </a:p>
        </p:txBody>
      </p:sp>
      <p:sp>
        <p:nvSpPr>
          <p:cNvPr id="30" name="KSO_Shape"/>
          <p:cNvSpPr>
            <a:spLocks noChangeAspect="1"/>
          </p:cNvSpPr>
          <p:nvPr>
            <p:custDataLst>
              <p:tags r:id="rId16"/>
            </p:custDataLst>
          </p:nvPr>
        </p:nvSpPr>
        <p:spPr bwMode="auto">
          <a:xfrm>
            <a:off x="1317625" y="4841240"/>
            <a:ext cx="441960" cy="363220"/>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FFFFFF"/>
          </a:solidFill>
          <a:ln>
            <a:noFill/>
          </a:ln>
        </p:spPr>
        <p:txBody>
          <a:bodyPr anchor="ctr">
            <a:normAutofit lnSpcReduction="10000"/>
            <a:scene3d>
              <a:camera prst="orthographicFront"/>
              <a:lightRig rig="threePt" dir="t"/>
            </a:scene3d>
            <a:sp3d>
              <a:contourClr>
                <a:srgbClr val="FFFFFF"/>
              </a:contourClr>
            </a:sp3d>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1" name="矩形 30"/>
          <p:cNvSpPr/>
          <p:nvPr>
            <p:custDataLst>
              <p:tags r:id="rId17"/>
            </p:custDataLst>
          </p:nvPr>
        </p:nvSpPr>
        <p:spPr>
          <a:xfrm>
            <a:off x="1175385" y="5579745"/>
            <a:ext cx="726440" cy="726440"/>
          </a:xfrm>
          <a:prstGeom prst="rect">
            <a:avLst/>
          </a:prstGeom>
          <a:solidFill>
            <a:srgbClr val="F4B720"/>
          </a:solidFill>
          <a:ln>
            <a:noFill/>
          </a:ln>
        </p:spPr>
        <p:style>
          <a:lnRef idx="2">
            <a:srgbClr val="1784C7">
              <a:shade val="50000"/>
            </a:srgbClr>
          </a:lnRef>
          <a:fillRef idx="1">
            <a:srgbClr val="1784C7"/>
          </a:fillRef>
          <a:effectRef idx="0">
            <a:srgbClr val="1784C7"/>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2" name="矩形 31"/>
          <p:cNvSpPr/>
          <p:nvPr>
            <p:custDataLst>
              <p:tags r:id="rId18"/>
            </p:custDataLst>
          </p:nvPr>
        </p:nvSpPr>
        <p:spPr>
          <a:xfrm>
            <a:off x="2745740" y="5579745"/>
            <a:ext cx="3427095" cy="726440"/>
          </a:xfrm>
          <a:prstGeom prst="rect">
            <a:avLst/>
          </a:prstGeom>
          <a:noFill/>
          <a:ln>
            <a:noFill/>
          </a:ln>
          <a:extLst>
            <a:ext uri="{909E8E84-426E-40DD-AFC4-6F175D3DCCD1}">
              <a14:hiddenFill xmlns:a14="http://schemas.microsoft.com/office/drawing/2010/main">
                <a:solidFill>
                  <a:srgbClr val="F4B720"/>
                </a:solidFill>
              </a14:hiddenFill>
            </a:ext>
          </a:extLst>
        </p:spPr>
        <p:style>
          <a:lnRef idx="2">
            <a:srgbClr val="1784C7">
              <a:shade val="50000"/>
            </a:srgbClr>
          </a:lnRef>
          <a:fillRef idx="1">
            <a:srgbClr val="1784C7"/>
          </a:fillRef>
          <a:effectRef idx="0">
            <a:srgbClr val="1784C7"/>
          </a:effectRef>
          <a:fontRef idx="minor">
            <a:srgbClr val="FFFFFF"/>
          </a:fontRef>
        </p:style>
        <p:txBody>
          <a:bodyPr lIns="91440" tIns="45720" rIns="91440" bIns="45720" rtlCol="0" anchor="ctr">
            <a:noAutofit/>
          </a:bodyPr>
          <a:p>
            <a:pPr algn="l">
              <a:lnSpc>
                <a:spcPct val="120000"/>
              </a:lnSpc>
            </a:pPr>
            <a:r>
              <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rPr>
              <a:t>5. 人事结合，逐步过渡的原则</a:t>
            </a:r>
            <a:endParaRPr lang="zh-CN" altLang="en-US" sz="1600" spc="150">
              <a:solidFill>
                <a:srgbClr val="000000">
                  <a:lumMod val="85000"/>
                  <a:lumOff val="15000"/>
                </a:srgbClr>
              </a:solidFill>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19"/>
            </p:custDataLst>
          </p:nvPr>
        </p:nvSpPr>
        <p:spPr>
          <a:xfrm>
            <a:off x="2089785" y="5619750"/>
            <a:ext cx="468630" cy="646430"/>
          </a:xfrm>
          <a:prstGeom prst="rect">
            <a:avLst/>
          </a:prstGeom>
          <a:noFill/>
        </p:spPr>
        <p:txBody>
          <a:bodyPr wrap="none" rtlCol="0">
            <a:normAutofit/>
          </a:bodyPr>
          <a:p>
            <a:r>
              <a:rPr lang="en-US" altLang="zh-CN" sz="3600" b="1" dirty="0">
                <a:solidFill>
                  <a:srgbClr val="F4B720"/>
                </a:solidFill>
                <a:latin typeface="Arial" panose="020B0604020202020204" pitchFamily="34" charset="0"/>
                <a:ea typeface="微软雅黑" panose="020B0503020204020204" charset="-122"/>
                <a:sym typeface="Arial" panose="020B0604020202020204" pitchFamily="34" charset="0"/>
              </a:rPr>
              <a:t>&gt;</a:t>
            </a:r>
            <a:endParaRPr lang="zh-CN" altLang="en-US" sz="3600" b="1" dirty="0">
              <a:solidFill>
                <a:srgbClr val="F4B720"/>
              </a:solidFill>
              <a:latin typeface="Arial" panose="020B0604020202020204" pitchFamily="34" charset="0"/>
              <a:ea typeface="微软雅黑" panose="020B0503020204020204" charset="-122"/>
              <a:sym typeface="Arial" panose="020B0604020202020204" pitchFamily="34" charset="0"/>
            </a:endParaRPr>
          </a:p>
        </p:txBody>
      </p:sp>
      <p:sp>
        <p:nvSpPr>
          <p:cNvPr id="38" name="KSO_Shape"/>
          <p:cNvSpPr>
            <a:spLocks noChangeAspect="1"/>
          </p:cNvSpPr>
          <p:nvPr>
            <p:custDataLst>
              <p:tags r:id="rId20"/>
            </p:custDataLst>
          </p:nvPr>
        </p:nvSpPr>
        <p:spPr bwMode="auto">
          <a:xfrm>
            <a:off x="1317625" y="5750560"/>
            <a:ext cx="441960" cy="384175"/>
          </a:xfrm>
          <a:custGeom>
            <a:avLst/>
            <a:gdLst>
              <a:gd name="T0" fmla="*/ 2147483646 w 5619"/>
              <a:gd name="T1" fmla="*/ 2147483646 h 4883"/>
              <a:gd name="T2" fmla="*/ 2147483646 w 5619"/>
              <a:gd name="T3" fmla="*/ 2147483646 h 4883"/>
              <a:gd name="T4" fmla="*/ 2147483646 w 5619"/>
              <a:gd name="T5" fmla="*/ 2147483646 h 4883"/>
              <a:gd name="T6" fmla="*/ 2147483646 w 5619"/>
              <a:gd name="T7" fmla="*/ 2147483646 h 4883"/>
              <a:gd name="T8" fmla="*/ 2147483646 w 5619"/>
              <a:gd name="T9" fmla="*/ 1711296715 h 4883"/>
              <a:gd name="T10" fmla="*/ 2147483646 w 5619"/>
              <a:gd name="T11" fmla="*/ 2147483646 h 4883"/>
              <a:gd name="T12" fmla="*/ 2147483646 w 5619"/>
              <a:gd name="T13" fmla="*/ 2147483646 h 4883"/>
              <a:gd name="T14" fmla="*/ 2147483646 w 5619"/>
              <a:gd name="T15" fmla="*/ 2147483646 h 4883"/>
              <a:gd name="T16" fmla="*/ 2147483646 w 5619"/>
              <a:gd name="T17" fmla="*/ 2147483646 h 4883"/>
              <a:gd name="T18" fmla="*/ 2147483646 w 5619"/>
              <a:gd name="T19" fmla="*/ 2147483646 h 4883"/>
              <a:gd name="T20" fmla="*/ 2147483646 w 5619"/>
              <a:gd name="T21" fmla="*/ 2147483646 h 4883"/>
              <a:gd name="T22" fmla="*/ 2147483646 w 5619"/>
              <a:gd name="T23" fmla="*/ 2147483646 h 4883"/>
              <a:gd name="T24" fmla="*/ 2147483646 w 5619"/>
              <a:gd name="T25" fmla="*/ 2147483646 h 4883"/>
              <a:gd name="T26" fmla="*/ 2147483646 w 5619"/>
              <a:gd name="T27" fmla="*/ 2147483646 h 4883"/>
              <a:gd name="T28" fmla="*/ 2147483646 w 5619"/>
              <a:gd name="T29" fmla="*/ 2147483646 h 4883"/>
              <a:gd name="T30" fmla="*/ 2147483646 w 5619"/>
              <a:gd name="T31" fmla="*/ 2147483646 h 4883"/>
              <a:gd name="T32" fmla="*/ 2147483646 w 5619"/>
              <a:gd name="T33" fmla="*/ 2147483646 h 4883"/>
              <a:gd name="T34" fmla="*/ 2147483646 w 5619"/>
              <a:gd name="T35" fmla="*/ 2147483646 h 4883"/>
              <a:gd name="T36" fmla="*/ 2147483646 w 5619"/>
              <a:gd name="T37" fmla="*/ 2147483646 h 4883"/>
              <a:gd name="T38" fmla="*/ 2147483646 w 5619"/>
              <a:gd name="T39" fmla="*/ 2147483646 h 4883"/>
              <a:gd name="T40" fmla="*/ 2147483646 w 5619"/>
              <a:gd name="T41" fmla="*/ 2147483646 h 4883"/>
              <a:gd name="T42" fmla="*/ 2147483646 w 5619"/>
              <a:gd name="T43" fmla="*/ 2147483646 h 4883"/>
              <a:gd name="T44" fmla="*/ 2147483646 w 5619"/>
              <a:gd name="T45" fmla="*/ 2147483646 h 4883"/>
              <a:gd name="T46" fmla="*/ 2147483646 w 5619"/>
              <a:gd name="T47" fmla="*/ 2147483646 h 4883"/>
              <a:gd name="T48" fmla="*/ 2147483646 w 5619"/>
              <a:gd name="T49" fmla="*/ 2147483646 h 4883"/>
              <a:gd name="T50" fmla="*/ 2147483646 w 5619"/>
              <a:gd name="T51" fmla="*/ 2147483646 h 4883"/>
              <a:gd name="T52" fmla="*/ 2147483646 w 5619"/>
              <a:gd name="T53" fmla="*/ 2147483646 h 4883"/>
              <a:gd name="T54" fmla="*/ 2147483646 w 5619"/>
              <a:gd name="T55" fmla="*/ 2147483646 h 4883"/>
              <a:gd name="T56" fmla="*/ 2147483646 w 5619"/>
              <a:gd name="T57" fmla="*/ 2147483646 h 4883"/>
              <a:gd name="T58" fmla="*/ 2147483646 w 5619"/>
              <a:gd name="T59" fmla="*/ 2147483646 h 4883"/>
              <a:gd name="T60" fmla="*/ 2147483646 w 5619"/>
              <a:gd name="T61" fmla="*/ 2147483646 h 4883"/>
              <a:gd name="T62" fmla="*/ 2147483646 w 5619"/>
              <a:gd name="T63" fmla="*/ 2147483646 h 4883"/>
              <a:gd name="T64" fmla="*/ 2147483646 w 5619"/>
              <a:gd name="T65" fmla="*/ 2147483646 h 4883"/>
              <a:gd name="T66" fmla="*/ 2147483646 w 5619"/>
              <a:gd name="T67" fmla="*/ 2147483646 h 4883"/>
              <a:gd name="T68" fmla="*/ 2147483646 w 5619"/>
              <a:gd name="T69" fmla="*/ 2147483646 h 4883"/>
              <a:gd name="T70" fmla="*/ 2147483646 w 5619"/>
              <a:gd name="T71" fmla="*/ 2147483646 h 4883"/>
              <a:gd name="T72" fmla="*/ 2147483646 w 5619"/>
              <a:gd name="T73" fmla="*/ 2147483646 h 4883"/>
              <a:gd name="T74" fmla="*/ 2147483646 w 5619"/>
              <a:gd name="T75" fmla="*/ 2147483646 h 4883"/>
              <a:gd name="T76" fmla="*/ 2147483646 w 5619"/>
              <a:gd name="T77" fmla="*/ 2147483646 h 4883"/>
              <a:gd name="T78" fmla="*/ 2147483646 w 5619"/>
              <a:gd name="T79" fmla="*/ 2147483646 h 4883"/>
              <a:gd name="T80" fmla="*/ 2147483646 w 5619"/>
              <a:gd name="T81" fmla="*/ 2147483646 h 4883"/>
              <a:gd name="T82" fmla="*/ 2147483646 w 5619"/>
              <a:gd name="T83" fmla="*/ 2147483646 h 4883"/>
              <a:gd name="T84" fmla="*/ 2147483646 w 5619"/>
              <a:gd name="T85" fmla="*/ 2147483646 h 4883"/>
              <a:gd name="T86" fmla="*/ 2147483646 w 5619"/>
              <a:gd name="T87" fmla="*/ 2147483646 h 4883"/>
              <a:gd name="T88" fmla="*/ 2147483646 w 5619"/>
              <a:gd name="T89" fmla="*/ 2147483646 h 4883"/>
              <a:gd name="T90" fmla="*/ 2147483646 w 5619"/>
              <a:gd name="T91" fmla="*/ 2147483646 h 4883"/>
              <a:gd name="T92" fmla="*/ 2147483646 w 5619"/>
              <a:gd name="T93" fmla="*/ 2147483646 h 4883"/>
              <a:gd name="T94" fmla="*/ 2147483646 w 5619"/>
              <a:gd name="T95" fmla="*/ 2147483646 h 4883"/>
              <a:gd name="T96" fmla="*/ 2147483646 w 5619"/>
              <a:gd name="T97" fmla="*/ 2147483646 h 4883"/>
              <a:gd name="T98" fmla="*/ 2147483646 w 5619"/>
              <a:gd name="T99" fmla="*/ 2147483646 h 4883"/>
              <a:gd name="T100" fmla="*/ 2147483646 w 5619"/>
              <a:gd name="T101" fmla="*/ 2147483646 h 4883"/>
              <a:gd name="T102" fmla="*/ 2147483646 w 5619"/>
              <a:gd name="T103" fmla="*/ 2147483646 h 4883"/>
              <a:gd name="T104" fmla="*/ 2147483646 w 5619"/>
              <a:gd name="T105" fmla="*/ 2147483646 h 4883"/>
              <a:gd name="T106" fmla="*/ 2147483646 w 5619"/>
              <a:gd name="T107" fmla="*/ 2147483646 h 4883"/>
              <a:gd name="T108" fmla="*/ 2026280593 w 5619"/>
              <a:gd name="T109" fmla="*/ 2147483646 h 4883"/>
              <a:gd name="T110" fmla="*/ 311717872 w 5619"/>
              <a:gd name="T111" fmla="*/ 2147483646 h 4883"/>
              <a:gd name="T112" fmla="*/ 2147483646 w 5619"/>
              <a:gd name="T113" fmla="*/ 2147483646 h 4883"/>
              <a:gd name="T114" fmla="*/ 2147483646 w 5619"/>
              <a:gd name="T115" fmla="*/ 2147483646 h 4883"/>
              <a:gd name="T116" fmla="*/ 2147483646 w 5619"/>
              <a:gd name="T117" fmla="*/ 2147483646 h 4883"/>
              <a:gd name="T118" fmla="*/ 2147483646 w 5619"/>
              <a:gd name="T119" fmla="*/ 2147483646 h 4883"/>
              <a:gd name="T120" fmla="*/ 2147483646 w 5619"/>
              <a:gd name="T121" fmla="*/ 2147483646 h 4883"/>
              <a:gd name="T122" fmla="*/ 2147483646 w 5619"/>
              <a:gd name="T123" fmla="*/ 2147483646 h 4883"/>
              <a:gd name="T124" fmla="*/ 2147483646 w 5619"/>
              <a:gd name="T125" fmla="*/ 2147483646 h 488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619" h="4883">
                <a:moveTo>
                  <a:pt x="1214" y="39"/>
                </a:moveTo>
                <a:lnTo>
                  <a:pt x="1214" y="39"/>
                </a:lnTo>
                <a:lnTo>
                  <a:pt x="1240" y="39"/>
                </a:lnTo>
                <a:lnTo>
                  <a:pt x="1266" y="42"/>
                </a:lnTo>
                <a:lnTo>
                  <a:pt x="1290" y="44"/>
                </a:lnTo>
                <a:lnTo>
                  <a:pt x="1314" y="49"/>
                </a:lnTo>
                <a:lnTo>
                  <a:pt x="1339" y="53"/>
                </a:lnTo>
                <a:lnTo>
                  <a:pt x="1363" y="59"/>
                </a:lnTo>
                <a:lnTo>
                  <a:pt x="1386" y="66"/>
                </a:lnTo>
                <a:lnTo>
                  <a:pt x="1408" y="74"/>
                </a:lnTo>
                <a:lnTo>
                  <a:pt x="1430" y="83"/>
                </a:lnTo>
                <a:lnTo>
                  <a:pt x="1452" y="94"/>
                </a:lnTo>
                <a:lnTo>
                  <a:pt x="1473" y="104"/>
                </a:lnTo>
                <a:lnTo>
                  <a:pt x="1494" y="117"/>
                </a:lnTo>
                <a:lnTo>
                  <a:pt x="1515" y="129"/>
                </a:lnTo>
                <a:lnTo>
                  <a:pt x="1534" y="143"/>
                </a:lnTo>
                <a:lnTo>
                  <a:pt x="1553" y="157"/>
                </a:lnTo>
                <a:lnTo>
                  <a:pt x="1571" y="173"/>
                </a:lnTo>
                <a:lnTo>
                  <a:pt x="1588" y="188"/>
                </a:lnTo>
                <a:lnTo>
                  <a:pt x="1606" y="205"/>
                </a:lnTo>
                <a:lnTo>
                  <a:pt x="1622" y="223"/>
                </a:lnTo>
                <a:lnTo>
                  <a:pt x="1637" y="240"/>
                </a:lnTo>
                <a:lnTo>
                  <a:pt x="1651" y="259"/>
                </a:lnTo>
                <a:lnTo>
                  <a:pt x="1665" y="279"/>
                </a:lnTo>
                <a:lnTo>
                  <a:pt x="1678" y="298"/>
                </a:lnTo>
                <a:lnTo>
                  <a:pt x="1690" y="319"/>
                </a:lnTo>
                <a:lnTo>
                  <a:pt x="1701" y="340"/>
                </a:lnTo>
                <a:lnTo>
                  <a:pt x="1711" y="362"/>
                </a:lnTo>
                <a:lnTo>
                  <a:pt x="1721" y="384"/>
                </a:lnTo>
                <a:lnTo>
                  <a:pt x="1729" y="406"/>
                </a:lnTo>
                <a:lnTo>
                  <a:pt x="1736" y="429"/>
                </a:lnTo>
                <a:lnTo>
                  <a:pt x="1743" y="453"/>
                </a:lnTo>
                <a:lnTo>
                  <a:pt x="1747" y="477"/>
                </a:lnTo>
                <a:lnTo>
                  <a:pt x="1752" y="501"/>
                </a:lnTo>
                <a:lnTo>
                  <a:pt x="678" y="501"/>
                </a:lnTo>
                <a:lnTo>
                  <a:pt x="682" y="477"/>
                </a:lnTo>
                <a:lnTo>
                  <a:pt x="687" y="453"/>
                </a:lnTo>
                <a:lnTo>
                  <a:pt x="693" y="429"/>
                </a:lnTo>
                <a:lnTo>
                  <a:pt x="701" y="406"/>
                </a:lnTo>
                <a:lnTo>
                  <a:pt x="709" y="384"/>
                </a:lnTo>
                <a:lnTo>
                  <a:pt x="719" y="362"/>
                </a:lnTo>
                <a:lnTo>
                  <a:pt x="728" y="340"/>
                </a:lnTo>
                <a:lnTo>
                  <a:pt x="740" y="319"/>
                </a:lnTo>
                <a:lnTo>
                  <a:pt x="751" y="298"/>
                </a:lnTo>
                <a:lnTo>
                  <a:pt x="764" y="279"/>
                </a:lnTo>
                <a:lnTo>
                  <a:pt x="778" y="259"/>
                </a:lnTo>
                <a:lnTo>
                  <a:pt x="793" y="240"/>
                </a:lnTo>
                <a:lnTo>
                  <a:pt x="808" y="223"/>
                </a:lnTo>
                <a:lnTo>
                  <a:pt x="824" y="205"/>
                </a:lnTo>
                <a:lnTo>
                  <a:pt x="841" y="188"/>
                </a:lnTo>
                <a:lnTo>
                  <a:pt x="858" y="173"/>
                </a:lnTo>
                <a:lnTo>
                  <a:pt x="877" y="157"/>
                </a:lnTo>
                <a:lnTo>
                  <a:pt x="895" y="143"/>
                </a:lnTo>
                <a:lnTo>
                  <a:pt x="915" y="129"/>
                </a:lnTo>
                <a:lnTo>
                  <a:pt x="935" y="117"/>
                </a:lnTo>
                <a:lnTo>
                  <a:pt x="956" y="104"/>
                </a:lnTo>
                <a:lnTo>
                  <a:pt x="976" y="94"/>
                </a:lnTo>
                <a:lnTo>
                  <a:pt x="999" y="83"/>
                </a:lnTo>
                <a:lnTo>
                  <a:pt x="1021" y="74"/>
                </a:lnTo>
                <a:lnTo>
                  <a:pt x="1044" y="66"/>
                </a:lnTo>
                <a:lnTo>
                  <a:pt x="1067" y="59"/>
                </a:lnTo>
                <a:lnTo>
                  <a:pt x="1090" y="53"/>
                </a:lnTo>
                <a:lnTo>
                  <a:pt x="1115" y="49"/>
                </a:lnTo>
                <a:lnTo>
                  <a:pt x="1139" y="44"/>
                </a:lnTo>
                <a:lnTo>
                  <a:pt x="1165" y="42"/>
                </a:lnTo>
                <a:lnTo>
                  <a:pt x="1189" y="39"/>
                </a:lnTo>
                <a:lnTo>
                  <a:pt x="1214" y="39"/>
                </a:lnTo>
                <a:close/>
                <a:moveTo>
                  <a:pt x="3276" y="995"/>
                </a:moveTo>
                <a:lnTo>
                  <a:pt x="3276" y="995"/>
                </a:lnTo>
                <a:lnTo>
                  <a:pt x="3322" y="996"/>
                </a:lnTo>
                <a:lnTo>
                  <a:pt x="3367" y="997"/>
                </a:lnTo>
                <a:lnTo>
                  <a:pt x="3411" y="1001"/>
                </a:lnTo>
                <a:lnTo>
                  <a:pt x="3455" y="1004"/>
                </a:lnTo>
                <a:lnTo>
                  <a:pt x="3499" y="1009"/>
                </a:lnTo>
                <a:lnTo>
                  <a:pt x="3543" y="1016"/>
                </a:lnTo>
                <a:lnTo>
                  <a:pt x="3586" y="1023"/>
                </a:lnTo>
                <a:lnTo>
                  <a:pt x="3630" y="1031"/>
                </a:lnTo>
                <a:lnTo>
                  <a:pt x="3672" y="1040"/>
                </a:lnTo>
                <a:lnTo>
                  <a:pt x="3715" y="1051"/>
                </a:lnTo>
                <a:lnTo>
                  <a:pt x="3757" y="1062"/>
                </a:lnTo>
                <a:lnTo>
                  <a:pt x="3799" y="1074"/>
                </a:lnTo>
                <a:lnTo>
                  <a:pt x="3839" y="1088"/>
                </a:lnTo>
                <a:lnTo>
                  <a:pt x="3880" y="1102"/>
                </a:lnTo>
                <a:lnTo>
                  <a:pt x="3919" y="1117"/>
                </a:lnTo>
                <a:lnTo>
                  <a:pt x="3960" y="1133"/>
                </a:lnTo>
                <a:lnTo>
                  <a:pt x="3998" y="1150"/>
                </a:lnTo>
                <a:lnTo>
                  <a:pt x="4038" y="1169"/>
                </a:lnTo>
                <a:lnTo>
                  <a:pt x="4075" y="1188"/>
                </a:lnTo>
                <a:lnTo>
                  <a:pt x="4113" y="1207"/>
                </a:lnTo>
                <a:lnTo>
                  <a:pt x="4151" y="1228"/>
                </a:lnTo>
                <a:lnTo>
                  <a:pt x="4187" y="1249"/>
                </a:lnTo>
                <a:lnTo>
                  <a:pt x="4222" y="1272"/>
                </a:lnTo>
                <a:lnTo>
                  <a:pt x="4258" y="1296"/>
                </a:lnTo>
                <a:lnTo>
                  <a:pt x="4292" y="1319"/>
                </a:lnTo>
                <a:lnTo>
                  <a:pt x="4327" y="1344"/>
                </a:lnTo>
                <a:lnTo>
                  <a:pt x="4361" y="1370"/>
                </a:lnTo>
                <a:lnTo>
                  <a:pt x="4393" y="1397"/>
                </a:lnTo>
                <a:lnTo>
                  <a:pt x="4426" y="1423"/>
                </a:lnTo>
                <a:lnTo>
                  <a:pt x="4457" y="1451"/>
                </a:lnTo>
                <a:lnTo>
                  <a:pt x="4487" y="1480"/>
                </a:lnTo>
                <a:lnTo>
                  <a:pt x="4517" y="1509"/>
                </a:lnTo>
                <a:lnTo>
                  <a:pt x="4548" y="1539"/>
                </a:lnTo>
                <a:lnTo>
                  <a:pt x="4575" y="1571"/>
                </a:lnTo>
                <a:lnTo>
                  <a:pt x="4604" y="1602"/>
                </a:lnTo>
                <a:lnTo>
                  <a:pt x="4631" y="1635"/>
                </a:lnTo>
                <a:lnTo>
                  <a:pt x="4658" y="1667"/>
                </a:lnTo>
                <a:lnTo>
                  <a:pt x="4683" y="1701"/>
                </a:lnTo>
                <a:lnTo>
                  <a:pt x="4708" y="1735"/>
                </a:lnTo>
                <a:lnTo>
                  <a:pt x="4732" y="1769"/>
                </a:lnTo>
                <a:lnTo>
                  <a:pt x="4755" y="1805"/>
                </a:lnTo>
                <a:lnTo>
                  <a:pt x="4779" y="1841"/>
                </a:lnTo>
                <a:lnTo>
                  <a:pt x="4799" y="1877"/>
                </a:lnTo>
                <a:lnTo>
                  <a:pt x="4820" y="1914"/>
                </a:lnTo>
                <a:lnTo>
                  <a:pt x="4840" y="1953"/>
                </a:lnTo>
                <a:lnTo>
                  <a:pt x="4859" y="1990"/>
                </a:lnTo>
                <a:lnTo>
                  <a:pt x="4877" y="2029"/>
                </a:lnTo>
                <a:lnTo>
                  <a:pt x="4895" y="2068"/>
                </a:lnTo>
                <a:lnTo>
                  <a:pt x="4911" y="2108"/>
                </a:lnTo>
                <a:lnTo>
                  <a:pt x="4926" y="2148"/>
                </a:lnTo>
                <a:lnTo>
                  <a:pt x="4940" y="2188"/>
                </a:lnTo>
                <a:lnTo>
                  <a:pt x="4954" y="2229"/>
                </a:lnTo>
                <a:lnTo>
                  <a:pt x="4965" y="2271"/>
                </a:lnTo>
                <a:lnTo>
                  <a:pt x="4977" y="2313"/>
                </a:lnTo>
                <a:lnTo>
                  <a:pt x="4988" y="2356"/>
                </a:lnTo>
                <a:lnTo>
                  <a:pt x="4997" y="2397"/>
                </a:lnTo>
                <a:lnTo>
                  <a:pt x="5005" y="2440"/>
                </a:lnTo>
                <a:lnTo>
                  <a:pt x="5012" y="2485"/>
                </a:lnTo>
                <a:lnTo>
                  <a:pt x="5018" y="2529"/>
                </a:lnTo>
                <a:lnTo>
                  <a:pt x="5024" y="2573"/>
                </a:lnTo>
                <a:lnTo>
                  <a:pt x="5027" y="2617"/>
                </a:lnTo>
                <a:lnTo>
                  <a:pt x="5031" y="2661"/>
                </a:lnTo>
                <a:lnTo>
                  <a:pt x="5032" y="2706"/>
                </a:lnTo>
                <a:lnTo>
                  <a:pt x="5033" y="2752"/>
                </a:lnTo>
                <a:lnTo>
                  <a:pt x="5032" y="2797"/>
                </a:lnTo>
                <a:lnTo>
                  <a:pt x="5031" y="2842"/>
                </a:lnTo>
                <a:lnTo>
                  <a:pt x="5027" y="2887"/>
                </a:lnTo>
                <a:lnTo>
                  <a:pt x="5024" y="2932"/>
                </a:lnTo>
                <a:lnTo>
                  <a:pt x="5018" y="2976"/>
                </a:lnTo>
                <a:lnTo>
                  <a:pt x="5012" y="3020"/>
                </a:lnTo>
                <a:lnTo>
                  <a:pt x="5005" y="3063"/>
                </a:lnTo>
                <a:lnTo>
                  <a:pt x="4997" y="3106"/>
                </a:lnTo>
                <a:lnTo>
                  <a:pt x="4988" y="3149"/>
                </a:lnTo>
                <a:lnTo>
                  <a:pt x="4977" y="3191"/>
                </a:lnTo>
                <a:lnTo>
                  <a:pt x="4965" y="3232"/>
                </a:lnTo>
                <a:lnTo>
                  <a:pt x="4954" y="3274"/>
                </a:lnTo>
                <a:lnTo>
                  <a:pt x="4940" y="3316"/>
                </a:lnTo>
                <a:lnTo>
                  <a:pt x="4926" y="3355"/>
                </a:lnTo>
                <a:lnTo>
                  <a:pt x="4911" y="3396"/>
                </a:lnTo>
                <a:lnTo>
                  <a:pt x="4895" y="3435"/>
                </a:lnTo>
                <a:lnTo>
                  <a:pt x="4877" y="3475"/>
                </a:lnTo>
                <a:lnTo>
                  <a:pt x="4859" y="3513"/>
                </a:lnTo>
                <a:lnTo>
                  <a:pt x="4840" y="3552"/>
                </a:lnTo>
                <a:lnTo>
                  <a:pt x="4820" y="3589"/>
                </a:lnTo>
                <a:lnTo>
                  <a:pt x="4799" y="3626"/>
                </a:lnTo>
                <a:lnTo>
                  <a:pt x="4779" y="3663"/>
                </a:lnTo>
                <a:lnTo>
                  <a:pt x="4755" y="3699"/>
                </a:lnTo>
                <a:lnTo>
                  <a:pt x="4732" y="3734"/>
                </a:lnTo>
                <a:lnTo>
                  <a:pt x="4708" y="3769"/>
                </a:lnTo>
                <a:lnTo>
                  <a:pt x="4683" y="3804"/>
                </a:lnTo>
                <a:lnTo>
                  <a:pt x="4658" y="3836"/>
                </a:lnTo>
                <a:lnTo>
                  <a:pt x="4631" y="3870"/>
                </a:lnTo>
                <a:lnTo>
                  <a:pt x="4604" y="3901"/>
                </a:lnTo>
                <a:lnTo>
                  <a:pt x="4575" y="3934"/>
                </a:lnTo>
                <a:lnTo>
                  <a:pt x="4548" y="3964"/>
                </a:lnTo>
                <a:lnTo>
                  <a:pt x="4517" y="3994"/>
                </a:lnTo>
                <a:lnTo>
                  <a:pt x="4487" y="4023"/>
                </a:lnTo>
                <a:lnTo>
                  <a:pt x="4457" y="4052"/>
                </a:lnTo>
                <a:lnTo>
                  <a:pt x="4426" y="4080"/>
                </a:lnTo>
                <a:lnTo>
                  <a:pt x="4393" y="4108"/>
                </a:lnTo>
                <a:lnTo>
                  <a:pt x="4361" y="4134"/>
                </a:lnTo>
                <a:lnTo>
                  <a:pt x="4327" y="4160"/>
                </a:lnTo>
                <a:lnTo>
                  <a:pt x="4292" y="4184"/>
                </a:lnTo>
                <a:lnTo>
                  <a:pt x="4258" y="4209"/>
                </a:lnTo>
                <a:lnTo>
                  <a:pt x="4222" y="4232"/>
                </a:lnTo>
                <a:lnTo>
                  <a:pt x="4187" y="4254"/>
                </a:lnTo>
                <a:lnTo>
                  <a:pt x="4151" y="4276"/>
                </a:lnTo>
                <a:lnTo>
                  <a:pt x="4113" y="4297"/>
                </a:lnTo>
                <a:lnTo>
                  <a:pt x="4075" y="4317"/>
                </a:lnTo>
                <a:lnTo>
                  <a:pt x="4038" y="4335"/>
                </a:lnTo>
                <a:lnTo>
                  <a:pt x="3998" y="4354"/>
                </a:lnTo>
                <a:lnTo>
                  <a:pt x="3960" y="4370"/>
                </a:lnTo>
                <a:lnTo>
                  <a:pt x="3919" y="4386"/>
                </a:lnTo>
                <a:lnTo>
                  <a:pt x="3880" y="4402"/>
                </a:lnTo>
                <a:lnTo>
                  <a:pt x="3839" y="4417"/>
                </a:lnTo>
                <a:lnTo>
                  <a:pt x="3799" y="4429"/>
                </a:lnTo>
                <a:lnTo>
                  <a:pt x="3757" y="4442"/>
                </a:lnTo>
                <a:lnTo>
                  <a:pt x="3715" y="4454"/>
                </a:lnTo>
                <a:lnTo>
                  <a:pt x="3672" y="4464"/>
                </a:lnTo>
                <a:lnTo>
                  <a:pt x="3630" y="4474"/>
                </a:lnTo>
                <a:lnTo>
                  <a:pt x="3586" y="4482"/>
                </a:lnTo>
                <a:lnTo>
                  <a:pt x="3543" y="4489"/>
                </a:lnTo>
                <a:lnTo>
                  <a:pt x="3499" y="4494"/>
                </a:lnTo>
                <a:lnTo>
                  <a:pt x="3455" y="4499"/>
                </a:lnTo>
                <a:lnTo>
                  <a:pt x="3411" y="4504"/>
                </a:lnTo>
                <a:lnTo>
                  <a:pt x="3367" y="4506"/>
                </a:lnTo>
                <a:lnTo>
                  <a:pt x="3322" y="4508"/>
                </a:lnTo>
                <a:lnTo>
                  <a:pt x="3276" y="4508"/>
                </a:lnTo>
                <a:lnTo>
                  <a:pt x="3231" y="4508"/>
                </a:lnTo>
                <a:lnTo>
                  <a:pt x="3186" y="4506"/>
                </a:lnTo>
                <a:lnTo>
                  <a:pt x="3140" y="4504"/>
                </a:lnTo>
                <a:lnTo>
                  <a:pt x="3096" y="4499"/>
                </a:lnTo>
                <a:lnTo>
                  <a:pt x="3052" y="4494"/>
                </a:lnTo>
                <a:lnTo>
                  <a:pt x="3008" y="4489"/>
                </a:lnTo>
                <a:lnTo>
                  <a:pt x="2965" y="4482"/>
                </a:lnTo>
                <a:lnTo>
                  <a:pt x="2922" y="4474"/>
                </a:lnTo>
                <a:lnTo>
                  <a:pt x="2879" y="4464"/>
                </a:lnTo>
                <a:lnTo>
                  <a:pt x="2837" y="4454"/>
                </a:lnTo>
                <a:lnTo>
                  <a:pt x="2795" y="4442"/>
                </a:lnTo>
                <a:lnTo>
                  <a:pt x="2754" y="4429"/>
                </a:lnTo>
                <a:lnTo>
                  <a:pt x="2712" y="4417"/>
                </a:lnTo>
                <a:lnTo>
                  <a:pt x="2671" y="4402"/>
                </a:lnTo>
                <a:lnTo>
                  <a:pt x="2632" y="4386"/>
                </a:lnTo>
                <a:lnTo>
                  <a:pt x="2593" y="4370"/>
                </a:lnTo>
                <a:lnTo>
                  <a:pt x="2553" y="4354"/>
                </a:lnTo>
                <a:lnTo>
                  <a:pt x="2515" y="4335"/>
                </a:lnTo>
                <a:lnTo>
                  <a:pt x="2476" y="4317"/>
                </a:lnTo>
                <a:lnTo>
                  <a:pt x="2438" y="4297"/>
                </a:lnTo>
                <a:lnTo>
                  <a:pt x="2402" y="4276"/>
                </a:lnTo>
                <a:lnTo>
                  <a:pt x="2365" y="4254"/>
                </a:lnTo>
                <a:lnTo>
                  <a:pt x="2329" y="4232"/>
                </a:lnTo>
                <a:lnTo>
                  <a:pt x="2294" y="4209"/>
                </a:lnTo>
                <a:lnTo>
                  <a:pt x="2259" y="4184"/>
                </a:lnTo>
                <a:lnTo>
                  <a:pt x="2225" y="4160"/>
                </a:lnTo>
                <a:lnTo>
                  <a:pt x="2192" y="4134"/>
                </a:lnTo>
                <a:lnTo>
                  <a:pt x="2158" y="4108"/>
                </a:lnTo>
                <a:lnTo>
                  <a:pt x="2126" y="4080"/>
                </a:lnTo>
                <a:lnTo>
                  <a:pt x="2094" y="4052"/>
                </a:lnTo>
                <a:lnTo>
                  <a:pt x="2064" y="4023"/>
                </a:lnTo>
                <a:lnTo>
                  <a:pt x="2034" y="3994"/>
                </a:lnTo>
                <a:lnTo>
                  <a:pt x="2004" y="3964"/>
                </a:lnTo>
                <a:lnTo>
                  <a:pt x="1976" y="3934"/>
                </a:lnTo>
                <a:lnTo>
                  <a:pt x="1948" y="3901"/>
                </a:lnTo>
                <a:lnTo>
                  <a:pt x="1920" y="3870"/>
                </a:lnTo>
                <a:lnTo>
                  <a:pt x="1894" y="3836"/>
                </a:lnTo>
                <a:lnTo>
                  <a:pt x="1868" y="3804"/>
                </a:lnTo>
                <a:lnTo>
                  <a:pt x="1844" y="3769"/>
                </a:lnTo>
                <a:lnTo>
                  <a:pt x="1819" y="3734"/>
                </a:lnTo>
                <a:lnTo>
                  <a:pt x="1796" y="3699"/>
                </a:lnTo>
                <a:lnTo>
                  <a:pt x="1774" y="3663"/>
                </a:lnTo>
                <a:lnTo>
                  <a:pt x="1752" y="3626"/>
                </a:lnTo>
                <a:lnTo>
                  <a:pt x="1731" y="3589"/>
                </a:lnTo>
                <a:lnTo>
                  <a:pt x="1711" y="3552"/>
                </a:lnTo>
                <a:lnTo>
                  <a:pt x="1693" y="3513"/>
                </a:lnTo>
                <a:lnTo>
                  <a:pt x="1674" y="3475"/>
                </a:lnTo>
                <a:lnTo>
                  <a:pt x="1658" y="3435"/>
                </a:lnTo>
                <a:lnTo>
                  <a:pt x="1642" y="3396"/>
                </a:lnTo>
                <a:lnTo>
                  <a:pt x="1625" y="3355"/>
                </a:lnTo>
                <a:lnTo>
                  <a:pt x="1612" y="3316"/>
                </a:lnTo>
                <a:lnTo>
                  <a:pt x="1599" y="3274"/>
                </a:lnTo>
                <a:lnTo>
                  <a:pt x="1586" y="3232"/>
                </a:lnTo>
                <a:lnTo>
                  <a:pt x="1574" y="3191"/>
                </a:lnTo>
                <a:lnTo>
                  <a:pt x="1564" y="3149"/>
                </a:lnTo>
                <a:lnTo>
                  <a:pt x="1555" y="3106"/>
                </a:lnTo>
                <a:lnTo>
                  <a:pt x="1547" y="3063"/>
                </a:lnTo>
                <a:lnTo>
                  <a:pt x="1540" y="3020"/>
                </a:lnTo>
                <a:lnTo>
                  <a:pt x="1534" y="2976"/>
                </a:lnTo>
                <a:lnTo>
                  <a:pt x="1528" y="2932"/>
                </a:lnTo>
                <a:lnTo>
                  <a:pt x="1524" y="2887"/>
                </a:lnTo>
                <a:lnTo>
                  <a:pt x="1522" y="2842"/>
                </a:lnTo>
                <a:lnTo>
                  <a:pt x="1520" y="2797"/>
                </a:lnTo>
                <a:lnTo>
                  <a:pt x="1520" y="2752"/>
                </a:lnTo>
                <a:lnTo>
                  <a:pt x="1520" y="2706"/>
                </a:lnTo>
                <a:lnTo>
                  <a:pt x="1522" y="2661"/>
                </a:lnTo>
                <a:lnTo>
                  <a:pt x="1524" y="2617"/>
                </a:lnTo>
                <a:lnTo>
                  <a:pt x="1528" y="2573"/>
                </a:lnTo>
                <a:lnTo>
                  <a:pt x="1534" y="2529"/>
                </a:lnTo>
                <a:lnTo>
                  <a:pt x="1540" y="2485"/>
                </a:lnTo>
                <a:lnTo>
                  <a:pt x="1547" y="2440"/>
                </a:lnTo>
                <a:lnTo>
                  <a:pt x="1555" y="2397"/>
                </a:lnTo>
                <a:lnTo>
                  <a:pt x="1564" y="2356"/>
                </a:lnTo>
                <a:lnTo>
                  <a:pt x="1574" y="2313"/>
                </a:lnTo>
                <a:lnTo>
                  <a:pt x="1586" y="2271"/>
                </a:lnTo>
                <a:lnTo>
                  <a:pt x="1599" y="2229"/>
                </a:lnTo>
                <a:lnTo>
                  <a:pt x="1612" y="2188"/>
                </a:lnTo>
                <a:lnTo>
                  <a:pt x="1625" y="2148"/>
                </a:lnTo>
                <a:lnTo>
                  <a:pt x="1642" y="2108"/>
                </a:lnTo>
                <a:lnTo>
                  <a:pt x="1658" y="2068"/>
                </a:lnTo>
                <a:lnTo>
                  <a:pt x="1674" y="2029"/>
                </a:lnTo>
                <a:lnTo>
                  <a:pt x="1693" y="1990"/>
                </a:lnTo>
                <a:lnTo>
                  <a:pt x="1711" y="1953"/>
                </a:lnTo>
                <a:lnTo>
                  <a:pt x="1731" y="1914"/>
                </a:lnTo>
                <a:lnTo>
                  <a:pt x="1752" y="1877"/>
                </a:lnTo>
                <a:lnTo>
                  <a:pt x="1774" y="1841"/>
                </a:lnTo>
                <a:lnTo>
                  <a:pt x="1796" y="1805"/>
                </a:lnTo>
                <a:lnTo>
                  <a:pt x="1819" y="1769"/>
                </a:lnTo>
                <a:lnTo>
                  <a:pt x="1844" y="1735"/>
                </a:lnTo>
                <a:lnTo>
                  <a:pt x="1868" y="1701"/>
                </a:lnTo>
                <a:lnTo>
                  <a:pt x="1894" y="1667"/>
                </a:lnTo>
                <a:lnTo>
                  <a:pt x="1920" y="1635"/>
                </a:lnTo>
                <a:lnTo>
                  <a:pt x="1948" y="1602"/>
                </a:lnTo>
                <a:lnTo>
                  <a:pt x="1976" y="1571"/>
                </a:lnTo>
                <a:lnTo>
                  <a:pt x="2004" y="1539"/>
                </a:lnTo>
                <a:lnTo>
                  <a:pt x="2034" y="1509"/>
                </a:lnTo>
                <a:lnTo>
                  <a:pt x="2064" y="1480"/>
                </a:lnTo>
                <a:lnTo>
                  <a:pt x="2094" y="1451"/>
                </a:lnTo>
                <a:lnTo>
                  <a:pt x="2126" y="1423"/>
                </a:lnTo>
                <a:lnTo>
                  <a:pt x="2158" y="1397"/>
                </a:lnTo>
                <a:lnTo>
                  <a:pt x="2192" y="1370"/>
                </a:lnTo>
                <a:lnTo>
                  <a:pt x="2225" y="1344"/>
                </a:lnTo>
                <a:lnTo>
                  <a:pt x="2259" y="1319"/>
                </a:lnTo>
                <a:lnTo>
                  <a:pt x="2294" y="1296"/>
                </a:lnTo>
                <a:lnTo>
                  <a:pt x="2329" y="1272"/>
                </a:lnTo>
                <a:lnTo>
                  <a:pt x="2365" y="1249"/>
                </a:lnTo>
                <a:lnTo>
                  <a:pt x="2402" y="1228"/>
                </a:lnTo>
                <a:lnTo>
                  <a:pt x="2438" y="1207"/>
                </a:lnTo>
                <a:lnTo>
                  <a:pt x="2476" y="1188"/>
                </a:lnTo>
                <a:lnTo>
                  <a:pt x="2515" y="1169"/>
                </a:lnTo>
                <a:lnTo>
                  <a:pt x="2553" y="1150"/>
                </a:lnTo>
                <a:lnTo>
                  <a:pt x="2593" y="1133"/>
                </a:lnTo>
                <a:lnTo>
                  <a:pt x="2632" y="1117"/>
                </a:lnTo>
                <a:lnTo>
                  <a:pt x="2671" y="1102"/>
                </a:lnTo>
                <a:lnTo>
                  <a:pt x="2712" y="1088"/>
                </a:lnTo>
                <a:lnTo>
                  <a:pt x="2754" y="1074"/>
                </a:lnTo>
                <a:lnTo>
                  <a:pt x="2795" y="1062"/>
                </a:lnTo>
                <a:lnTo>
                  <a:pt x="2837" y="1051"/>
                </a:lnTo>
                <a:lnTo>
                  <a:pt x="2879" y="1040"/>
                </a:lnTo>
                <a:lnTo>
                  <a:pt x="2922" y="1031"/>
                </a:lnTo>
                <a:lnTo>
                  <a:pt x="2965" y="1023"/>
                </a:lnTo>
                <a:lnTo>
                  <a:pt x="3008" y="1016"/>
                </a:lnTo>
                <a:lnTo>
                  <a:pt x="3052" y="1009"/>
                </a:lnTo>
                <a:lnTo>
                  <a:pt x="3096" y="1004"/>
                </a:lnTo>
                <a:lnTo>
                  <a:pt x="3140" y="1001"/>
                </a:lnTo>
                <a:lnTo>
                  <a:pt x="3186" y="997"/>
                </a:lnTo>
                <a:lnTo>
                  <a:pt x="3231" y="996"/>
                </a:lnTo>
                <a:lnTo>
                  <a:pt x="3276" y="995"/>
                </a:lnTo>
                <a:close/>
                <a:moveTo>
                  <a:pt x="3052" y="1894"/>
                </a:moveTo>
                <a:lnTo>
                  <a:pt x="3052" y="1894"/>
                </a:lnTo>
                <a:lnTo>
                  <a:pt x="3031" y="1882"/>
                </a:lnTo>
                <a:lnTo>
                  <a:pt x="3009" y="1873"/>
                </a:lnTo>
                <a:lnTo>
                  <a:pt x="2987" y="1865"/>
                </a:lnTo>
                <a:lnTo>
                  <a:pt x="2965" y="1858"/>
                </a:lnTo>
                <a:lnTo>
                  <a:pt x="2942" y="1852"/>
                </a:lnTo>
                <a:lnTo>
                  <a:pt x="2919" y="1848"/>
                </a:lnTo>
                <a:lnTo>
                  <a:pt x="2896" y="1846"/>
                </a:lnTo>
                <a:lnTo>
                  <a:pt x="2871" y="1845"/>
                </a:lnTo>
                <a:lnTo>
                  <a:pt x="2848" y="1845"/>
                </a:lnTo>
                <a:lnTo>
                  <a:pt x="2824" y="1846"/>
                </a:lnTo>
                <a:lnTo>
                  <a:pt x="2799" y="1849"/>
                </a:lnTo>
                <a:lnTo>
                  <a:pt x="2775" y="1854"/>
                </a:lnTo>
                <a:lnTo>
                  <a:pt x="2750" y="1859"/>
                </a:lnTo>
                <a:lnTo>
                  <a:pt x="2726" y="1866"/>
                </a:lnTo>
                <a:lnTo>
                  <a:pt x="2703" y="1874"/>
                </a:lnTo>
                <a:lnTo>
                  <a:pt x="2678" y="1883"/>
                </a:lnTo>
                <a:lnTo>
                  <a:pt x="2654" y="1895"/>
                </a:lnTo>
                <a:lnTo>
                  <a:pt x="2631" y="1906"/>
                </a:lnTo>
                <a:lnTo>
                  <a:pt x="2608" y="1919"/>
                </a:lnTo>
                <a:lnTo>
                  <a:pt x="2584" y="1933"/>
                </a:lnTo>
                <a:lnTo>
                  <a:pt x="2561" y="1948"/>
                </a:lnTo>
                <a:lnTo>
                  <a:pt x="2539" y="1966"/>
                </a:lnTo>
                <a:lnTo>
                  <a:pt x="2517" y="1983"/>
                </a:lnTo>
                <a:lnTo>
                  <a:pt x="2495" y="2002"/>
                </a:lnTo>
                <a:lnTo>
                  <a:pt x="2474" y="2021"/>
                </a:lnTo>
                <a:lnTo>
                  <a:pt x="2454" y="2042"/>
                </a:lnTo>
                <a:lnTo>
                  <a:pt x="2433" y="2064"/>
                </a:lnTo>
                <a:lnTo>
                  <a:pt x="2415" y="2086"/>
                </a:lnTo>
                <a:lnTo>
                  <a:pt x="2396" y="2111"/>
                </a:lnTo>
                <a:lnTo>
                  <a:pt x="2379" y="2135"/>
                </a:lnTo>
                <a:lnTo>
                  <a:pt x="2362" y="2162"/>
                </a:lnTo>
                <a:lnTo>
                  <a:pt x="2345" y="2188"/>
                </a:lnTo>
                <a:lnTo>
                  <a:pt x="2330" y="2215"/>
                </a:lnTo>
                <a:lnTo>
                  <a:pt x="2316" y="2243"/>
                </a:lnTo>
                <a:lnTo>
                  <a:pt x="2303" y="2271"/>
                </a:lnTo>
                <a:lnTo>
                  <a:pt x="2292" y="2299"/>
                </a:lnTo>
                <a:lnTo>
                  <a:pt x="2281" y="2327"/>
                </a:lnTo>
                <a:lnTo>
                  <a:pt x="2273" y="2356"/>
                </a:lnTo>
                <a:lnTo>
                  <a:pt x="2265" y="2384"/>
                </a:lnTo>
                <a:lnTo>
                  <a:pt x="2258" y="2411"/>
                </a:lnTo>
                <a:lnTo>
                  <a:pt x="2254" y="2439"/>
                </a:lnTo>
                <a:lnTo>
                  <a:pt x="2249" y="2467"/>
                </a:lnTo>
                <a:lnTo>
                  <a:pt x="2245" y="2495"/>
                </a:lnTo>
                <a:lnTo>
                  <a:pt x="2244" y="2523"/>
                </a:lnTo>
                <a:lnTo>
                  <a:pt x="2243" y="2550"/>
                </a:lnTo>
                <a:lnTo>
                  <a:pt x="2244" y="2576"/>
                </a:lnTo>
                <a:lnTo>
                  <a:pt x="2245" y="2603"/>
                </a:lnTo>
                <a:lnTo>
                  <a:pt x="2248" y="2629"/>
                </a:lnTo>
                <a:lnTo>
                  <a:pt x="2252" y="2654"/>
                </a:lnTo>
                <a:lnTo>
                  <a:pt x="2257" y="2680"/>
                </a:lnTo>
                <a:lnTo>
                  <a:pt x="2263" y="2704"/>
                </a:lnTo>
                <a:lnTo>
                  <a:pt x="2271" y="2727"/>
                </a:lnTo>
                <a:lnTo>
                  <a:pt x="2279" y="2750"/>
                </a:lnTo>
                <a:lnTo>
                  <a:pt x="2288" y="2774"/>
                </a:lnTo>
                <a:lnTo>
                  <a:pt x="2299" y="2795"/>
                </a:lnTo>
                <a:lnTo>
                  <a:pt x="2310" y="2815"/>
                </a:lnTo>
                <a:lnTo>
                  <a:pt x="2323" y="2836"/>
                </a:lnTo>
                <a:lnTo>
                  <a:pt x="2337" y="2855"/>
                </a:lnTo>
                <a:lnTo>
                  <a:pt x="2352" y="2874"/>
                </a:lnTo>
                <a:lnTo>
                  <a:pt x="2368" y="2890"/>
                </a:lnTo>
                <a:lnTo>
                  <a:pt x="2386" y="2906"/>
                </a:lnTo>
                <a:lnTo>
                  <a:pt x="2404" y="2921"/>
                </a:lnTo>
                <a:lnTo>
                  <a:pt x="2423" y="2935"/>
                </a:lnTo>
                <a:lnTo>
                  <a:pt x="2444" y="2948"/>
                </a:lnTo>
                <a:lnTo>
                  <a:pt x="2465" y="2958"/>
                </a:lnTo>
                <a:lnTo>
                  <a:pt x="2485" y="2968"/>
                </a:lnTo>
                <a:lnTo>
                  <a:pt x="2503" y="2975"/>
                </a:lnTo>
                <a:lnTo>
                  <a:pt x="2523" y="2979"/>
                </a:lnTo>
                <a:lnTo>
                  <a:pt x="2540" y="2982"/>
                </a:lnTo>
                <a:lnTo>
                  <a:pt x="2559" y="2982"/>
                </a:lnTo>
                <a:lnTo>
                  <a:pt x="2575" y="2980"/>
                </a:lnTo>
                <a:lnTo>
                  <a:pt x="2593" y="2978"/>
                </a:lnTo>
                <a:lnTo>
                  <a:pt x="2609" y="2973"/>
                </a:lnTo>
                <a:lnTo>
                  <a:pt x="2625" y="2966"/>
                </a:lnTo>
                <a:lnTo>
                  <a:pt x="2640" y="2958"/>
                </a:lnTo>
                <a:lnTo>
                  <a:pt x="2656" y="2949"/>
                </a:lnTo>
                <a:lnTo>
                  <a:pt x="2671" y="2937"/>
                </a:lnTo>
                <a:lnTo>
                  <a:pt x="2687" y="2926"/>
                </a:lnTo>
                <a:lnTo>
                  <a:pt x="2700" y="2912"/>
                </a:lnTo>
                <a:lnTo>
                  <a:pt x="2716" y="2897"/>
                </a:lnTo>
                <a:lnTo>
                  <a:pt x="2730" y="2879"/>
                </a:lnTo>
                <a:lnTo>
                  <a:pt x="2743" y="2862"/>
                </a:lnTo>
                <a:lnTo>
                  <a:pt x="2771" y="2824"/>
                </a:lnTo>
                <a:lnTo>
                  <a:pt x="2799" y="2782"/>
                </a:lnTo>
                <a:lnTo>
                  <a:pt x="2828" y="2737"/>
                </a:lnTo>
                <a:lnTo>
                  <a:pt x="2856" y="2688"/>
                </a:lnTo>
                <a:lnTo>
                  <a:pt x="2885" y="2637"/>
                </a:lnTo>
                <a:lnTo>
                  <a:pt x="2945" y="2530"/>
                </a:lnTo>
                <a:lnTo>
                  <a:pt x="3008" y="2424"/>
                </a:lnTo>
                <a:lnTo>
                  <a:pt x="3037" y="2374"/>
                </a:lnTo>
                <a:lnTo>
                  <a:pt x="3065" y="2326"/>
                </a:lnTo>
                <a:lnTo>
                  <a:pt x="3089" y="2279"/>
                </a:lnTo>
                <a:lnTo>
                  <a:pt x="3111" y="2235"/>
                </a:lnTo>
                <a:lnTo>
                  <a:pt x="3131" y="2192"/>
                </a:lnTo>
                <a:lnTo>
                  <a:pt x="3138" y="2171"/>
                </a:lnTo>
                <a:lnTo>
                  <a:pt x="3145" y="2151"/>
                </a:lnTo>
                <a:lnTo>
                  <a:pt x="3151" y="2132"/>
                </a:lnTo>
                <a:lnTo>
                  <a:pt x="3156" y="2112"/>
                </a:lnTo>
                <a:lnTo>
                  <a:pt x="3159" y="2093"/>
                </a:lnTo>
                <a:lnTo>
                  <a:pt x="3160" y="2075"/>
                </a:lnTo>
                <a:lnTo>
                  <a:pt x="3161" y="2057"/>
                </a:lnTo>
                <a:lnTo>
                  <a:pt x="3160" y="2040"/>
                </a:lnTo>
                <a:lnTo>
                  <a:pt x="3157" y="2022"/>
                </a:lnTo>
                <a:lnTo>
                  <a:pt x="3153" y="2006"/>
                </a:lnTo>
                <a:lnTo>
                  <a:pt x="3147" y="1990"/>
                </a:lnTo>
                <a:lnTo>
                  <a:pt x="3139" y="1975"/>
                </a:lnTo>
                <a:lnTo>
                  <a:pt x="3130" y="1960"/>
                </a:lnTo>
                <a:lnTo>
                  <a:pt x="3118" y="1946"/>
                </a:lnTo>
                <a:lnTo>
                  <a:pt x="3105" y="1932"/>
                </a:lnTo>
                <a:lnTo>
                  <a:pt x="3089" y="1919"/>
                </a:lnTo>
                <a:lnTo>
                  <a:pt x="3072" y="1906"/>
                </a:lnTo>
                <a:lnTo>
                  <a:pt x="3052" y="1894"/>
                </a:lnTo>
                <a:close/>
                <a:moveTo>
                  <a:pt x="4125" y="1903"/>
                </a:moveTo>
                <a:lnTo>
                  <a:pt x="4125" y="1903"/>
                </a:lnTo>
                <a:lnTo>
                  <a:pt x="4083" y="1863"/>
                </a:lnTo>
                <a:lnTo>
                  <a:pt x="4039" y="1826"/>
                </a:lnTo>
                <a:lnTo>
                  <a:pt x="3994" y="1790"/>
                </a:lnTo>
                <a:lnTo>
                  <a:pt x="3947" y="1757"/>
                </a:lnTo>
                <a:lnTo>
                  <a:pt x="3923" y="1740"/>
                </a:lnTo>
                <a:lnTo>
                  <a:pt x="3899" y="1725"/>
                </a:lnTo>
                <a:lnTo>
                  <a:pt x="3873" y="1711"/>
                </a:lnTo>
                <a:lnTo>
                  <a:pt x="3848" y="1696"/>
                </a:lnTo>
                <a:lnTo>
                  <a:pt x="3822" y="1683"/>
                </a:lnTo>
                <a:lnTo>
                  <a:pt x="3796" y="1671"/>
                </a:lnTo>
                <a:lnTo>
                  <a:pt x="3770" y="1658"/>
                </a:lnTo>
                <a:lnTo>
                  <a:pt x="3743" y="1646"/>
                </a:lnTo>
                <a:lnTo>
                  <a:pt x="3716" y="1635"/>
                </a:lnTo>
                <a:lnTo>
                  <a:pt x="3688" y="1624"/>
                </a:lnTo>
                <a:lnTo>
                  <a:pt x="3661" y="1615"/>
                </a:lnTo>
                <a:lnTo>
                  <a:pt x="3633" y="1606"/>
                </a:lnTo>
                <a:lnTo>
                  <a:pt x="3605" y="1598"/>
                </a:lnTo>
                <a:lnTo>
                  <a:pt x="3576" y="1589"/>
                </a:lnTo>
                <a:lnTo>
                  <a:pt x="3547" y="1582"/>
                </a:lnTo>
                <a:lnTo>
                  <a:pt x="3518" y="1577"/>
                </a:lnTo>
                <a:lnTo>
                  <a:pt x="3489" y="1571"/>
                </a:lnTo>
                <a:lnTo>
                  <a:pt x="3459" y="1566"/>
                </a:lnTo>
                <a:lnTo>
                  <a:pt x="3428" y="1562"/>
                </a:lnTo>
                <a:lnTo>
                  <a:pt x="3398" y="1558"/>
                </a:lnTo>
                <a:lnTo>
                  <a:pt x="3368" y="1556"/>
                </a:lnTo>
                <a:lnTo>
                  <a:pt x="3338" y="1553"/>
                </a:lnTo>
                <a:lnTo>
                  <a:pt x="3307" y="1552"/>
                </a:lnTo>
                <a:lnTo>
                  <a:pt x="3276" y="1552"/>
                </a:lnTo>
                <a:lnTo>
                  <a:pt x="3245" y="1552"/>
                </a:lnTo>
                <a:lnTo>
                  <a:pt x="3214" y="1553"/>
                </a:lnTo>
                <a:lnTo>
                  <a:pt x="3183" y="1556"/>
                </a:lnTo>
                <a:lnTo>
                  <a:pt x="3153" y="1558"/>
                </a:lnTo>
                <a:lnTo>
                  <a:pt x="3123" y="1562"/>
                </a:lnTo>
                <a:lnTo>
                  <a:pt x="3093" y="1566"/>
                </a:lnTo>
                <a:lnTo>
                  <a:pt x="3064" y="1571"/>
                </a:lnTo>
                <a:lnTo>
                  <a:pt x="3034" y="1577"/>
                </a:lnTo>
                <a:lnTo>
                  <a:pt x="3005" y="1582"/>
                </a:lnTo>
                <a:lnTo>
                  <a:pt x="2976" y="1589"/>
                </a:lnTo>
                <a:lnTo>
                  <a:pt x="2948" y="1598"/>
                </a:lnTo>
                <a:lnTo>
                  <a:pt x="2919" y="1606"/>
                </a:lnTo>
                <a:lnTo>
                  <a:pt x="2891" y="1615"/>
                </a:lnTo>
                <a:lnTo>
                  <a:pt x="2863" y="1624"/>
                </a:lnTo>
                <a:lnTo>
                  <a:pt x="2836" y="1635"/>
                </a:lnTo>
                <a:lnTo>
                  <a:pt x="2808" y="1646"/>
                </a:lnTo>
                <a:lnTo>
                  <a:pt x="2782" y="1658"/>
                </a:lnTo>
                <a:lnTo>
                  <a:pt x="2755" y="1671"/>
                </a:lnTo>
                <a:lnTo>
                  <a:pt x="2730" y="1683"/>
                </a:lnTo>
                <a:lnTo>
                  <a:pt x="2704" y="1696"/>
                </a:lnTo>
                <a:lnTo>
                  <a:pt x="2678" y="1711"/>
                </a:lnTo>
                <a:lnTo>
                  <a:pt x="2654" y="1725"/>
                </a:lnTo>
                <a:lnTo>
                  <a:pt x="2629" y="1740"/>
                </a:lnTo>
                <a:lnTo>
                  <a:pt x="2605" y="1757"/>
                </a:lnTo>
                <a:lnTo>
                  <a:pt x="2558" y="1790"/>
                </a:lnTo>
                <a:lnTo>
                  <a:pt x="2512" y="1826"/>
                </a:lnTo>
                <a:lnTo>
                  <a:pt x="2469" y="1863"/>
                </a:lnTo>
                <a:lnTo>
                  <a:pt x="2428" y="1903"/>
                </a:lnTo>
                <a:lnTo>
                  <a:pt x="2387" y="1945"/>
                </a:lnTo>
                <a:lnTo>
                  <a:pt x="2350" y="1989"/>
                </a:lnTo>
                <a:lnTo>
                  <a:pt x="2314" y="2034"/>
                </a:lnTo>
                <a:lnTo>
                  <a:pt x="2280" y="2081"/>
                </a:lnTo>
                <a:lnTo>
                  <a:pt x="2265" y="2105"/>
                </a:lnTo>
                <a:lnTo>
                  <a:pt x="2250" y="2129"/>
                </a:lnTo>
                <a:lnTo>
                  <a:pt x="2235" y="2155"/>
                </a:lnTo>
                <a:lnTo>
                  <a:pt x="2221" y="2180"/>
                </a:lnTo>
                <a:lnTo>
                  <a:pt x="2207" y="2206"/>
                </a:lnTo>
                <a:lnTo>
                  <a:pt x="2194" y="2231"/>
                </a:lnTo>
                <a:lnTo>
                  <a:pt x="2182" y="2258"/>
                </a:lnTo>
                <a:lnTo>
                  <a:pt x="2170" y="2285"/>
                </a:lnTo>
                <a:lnTo>
                  <a:pt x="2159" y="2312"/>
                </a:lnTo>
                <a:lnTo>
                  <a:pt x="2149" y="2339"/>
                </a:lnTo>
                <a:lnTo>
                  <a:pt x="2139" y="2367"/>
                </a:lnTo>
                <a:lnTo>
                  <a:pt x="2129" y="2395"/>
                </a:lnTo>
                <a:lnTo>
                  <a:pt x="2121" y="2423"/>
                </a:lnTo>
                <a:lnTo>
                  <a:pt x="2113" y="2452"/>
                </a:lnTo>
                <a:lnTo>
                  <a:pt x="2106" y="2481"/>
                </a:lnTo>
                <a:lnTo>
                  <a:pt x="2100" y="2510"/>
                </a:lnTo>
                <a:lnTo>
                  <a:pt x="2094" y="2539"/>
                </a:lnTo>
                <a:lnTo>
                  <a:pt x="2090" y="2569"/>
                </a:lnTo>
                <a:lnTo>
                  <a:pt x="2085" y="2600"/>
                </a:lnTo>
                <a:lnTo>
                  <a:pt x="2082" y="2630"/>
                </a:lnTo>
                <a:lnTo>
                  <a:pt x="2079" y="2660"/>
                </a:lnTo>
                <a:lnTo>
                  <a:pt x="2077" y="2690"/>
                </a:lnTo>
                <a:lnTo>
                  <a:pt x="2076" y="2721"/>
                </a:lnTo>
                <a:lnTo>
                  <a:pt x="2076" y="2752"/>
                </a:lnTo>
                <a:lnTo>
                  <a:pt x="2076" y="2783"/>
                </a:lnTo>
                <a:lnTo>
                  <a:pt x="2077" y="2813"/>
                </a:lnTo>
                <a:lnTo>
                  <a:pt x="2079" y="2845"/>
                </a:lnTo>
                <a:lnTo>
                  <a:pt x="2082" y="2875"/>
                </a:lnTo>
                <a:lnTo>
                  <a:pt x="2085" y="2905"/>
                </a:lnTo>
                <a:lnTo>
                  <a:pt x="2090" y="2935"/>
                </a:lnTo>
                <a:lnTo>
                  <a:pt x="2094" y="2964"/>
                </a:lnTo>
                <a:lnTo>
                  <a:pt x="2100" y="2994"/>
                </a:lnTo>
                <a:lnTo>
                  <a:pt x="2106" y="3023"/>
                </a:lnTo>
                <a:lnTo>
                  <a:pt x="2113" y="3052"/>
                </a:lnTo>
                <a:lnTo>
                  <a:pt x="2121" y="3080"/>
                </a:lnTo>
                <a:lnTo>
                  <a:pt x="2129" y="3109"/>
                </a:lnTo>
                <a:lnTo>
                  <a:pt x="2139" y="3137"/>
                </a:lnTo>
                <a:lnTo>
                  <a:pt x="2149" y="3165"/>
                </a:lnTo>
                <a:lnTo>
                  <a:pt x="2159" y="3192"/>
                </a:lnTo>
                <a:lnTo>
                  <a:pt x="2170" y="3220"/>
                </a:lnTo>
                <a:lnTo>
                  <a:pt x="2182" y="3246"/>
                </a:lnTo>
                <a:lnTo>
                  <a:pt x="2194" y="3272"/>
                </a:lnTo>
                <a:lnTo>
                  <a:pt x="2207" y="3298"/>
                </a:lnTo>
                <a:lnTo>
                  <a:pt x="2221" y="3324"/>
                </a:lnTo>
                <a:lnTo>
                  <a:pt x="2235" y="3350"/>
                </a:lnTo>
                <a:lnTo>
                  <a:pt x="2250" y="3374"/>
                </a:lnTo>
                <a:lnTo>
                  <a:pt x="2265" y="3398"/>
                </a:lnTo>
                <a:lnTo>
                  <a:pt x="2280" y="3423"/>
                </a:lnTo>
                <a:lnTo>
                  <a:pt x="2314" y="3470"/>
                </a:lnTo>
                <a:lnTo>
                  <a:pt x="2350" y="3516"/>
                </a:lnTo>
                <a:lnTo>
                  <a:pt x="2387" y="3559"/>
                </a:lnTo>
                <a:lnTo>
                  <a:pt x="2428" y="3600"/>
                </a:lnTo>
                <a:lnTo>
                  <a:pt x="2469" y="3640"/>
                </a:lnTo>
                <a:lnTo>
                  <a:pt x="2512" y="3678"/>
                </a:lnTo>
                <a:lnTo>
                  <a:pt x="2558" y="3714"/>
                </a:lnTo>
                <a:lnTo>
                  <a:pt x="2605" y="3747"/>
                </a:lnTo>
                <a:lnTo>
                  <a:pt x="2629" y="3763"/>
                </a:lnTo>
                <a:lnTo>
                  <a:pt x="2654" y="3778"/>
                </a:lnTo>
                <a:lnTo>
                  <a:pt x="2678" y="3793"/>
                </a:lnTo>
                <a:lnTo>
                  <a:pt x="2704" y="3807"/>
                </a:lnTo>
                <a:lnTo>
                  <a:pt x="2730" y="3821"/>
                </a:lnTo>
                <a:lnTo>
                  <a:pt x="2755" y="3834"/>
                </a:lnTo>
                <a:lnTo>
                  <a:pt x="2782" y="3847"/>
                </a:lnTo>
                <a:lnTo>
                  <a:pt x="2808" y="3858"/>
                </a:lnTo>
                <a:lnTo>
                  <a:pt x="2836" y="3869"/>
                </a:lnTo>
                <a:lnTo>
                  <a:pt x="2863" y="3879"/>
                </a:lnTo>
                <a:lnTo>
                  <a:pt x="2891" y="3889"/>
                </a:lnTo>
                <a:lnTo>
                  <a:pt x="2919" y="3899"/>
                </a:lnTo>
                <a:lnTo>
                  <a:pt x="2948" y="3907"/>
                </a:lnTo>
                <a:lnTo>
                  <a:pt x="2976" y="3914"/>
                </a:lnTo>
                <a:lnTo>
                  <a:pt x="3005" y="3922"/>
                </a:lnTo>
                <a:lnTo>
                  <a:pt x="3034" y="3928"/>
                </a:lnTo>
                <a:lnTo>
                  <a:pt x="3064" y="3934"/>
                </a:lnTo>
                <a:lnTo>
                  <a:pt x="3093" y="3938"/>
                </a:lnTo>
                <a:lnTo>
                  <a:pt x="3123" y="3943"/>
                </a:lnTo>
                <a:lnTo>
                  <a:pt x="3153" y="3946"/>
                </a:lnTo>
                <a:lnTo>
                  <a:pt x="3183" y="3949"/>
                </a:lnTo>
                <a:lnTo>
                  <a:pt x="3214" y="3951"/>
                </a:lnTo>
                <a:lnTo>
                  <a:pt x="3245" y="3952"/>
                </a:lnTo>
                <a:lnTo>
                  <a:pt x="3276" y="3952"/>
                </a:lnTo>
                <a:lnTo>
                  <a:pt x="3307" y="3952"/>
                </a:lnTo>
                <a:lnTo>
                  <a:pt x="3338" y="3951"/>
                </a:lnTo>
                <a:lnTo>
                  <a:pt x="3368" y="3949"/>
                </a:lnTo>
                <a:lnTo>
                  <a:pt x="3398" y="3946"/>
                </a:lnTo>
                <a:lnTo>
                  <a:pt x="3428" y="3943"/>
                </a:lnTo>
                <a:lnTo>
                  <a:pt x="3459" y="3938"/>
                </a:lnTo>
                <a:lnTo>
                  <a:pt x="3489" y="3934"/>
                </a:lnTo>
                <a:lnTo>
                  <a:pt x="3518" y="3928"/>
                </a:lnTo>
                <a:lnTo>
                  <a:pt x="3547" y="3922"/>
                </a:lnTo>
                <a:lnTo>
                  <a:pt x="3576" y="3914"/>
                </a:lnTo>
                <a:lnTo>
                  <a:pt x="3605" y="3907"/>
                </a:lnTo>
                <a:lnTo>
                  <a:pt x="3633" y="3899"/>
                </a:lnTo>
                <a:lnTo>
                  <a:pt x="3661" y="3889"/>
                </a:lnTo>
                <a:lnTo>
                  <a:pt x="3688" y="3879"/>
                </a:lnTo>
                <a:lnTo>
                  <a:pt x="3716" y="3869"/>
                </a:lnTo>
                <a:lnTo>
                  <a:pt x="3743" y="3858"/>
                </a:lnTo>
                <a:lnTo>
                  <a:pt x="3770" y="3847"/>
                </a:lnTo>
                <a:lnTo>
                  <a:pt x="3796" y="3834"/>
                </a:lnTo>
                <a:lnTo>
                  <a:pt x="3822" y="3821"/>
                </a:lnTo>
                <a:lnTo>
                  <a:pt x="3848" y="3807"/>
                </a:lnTo>
                <a:lnTo>
                  <a:pt x="3873" y="3793"/>
                </a:lnTo>
                <a:lnTo>
                  <a:pt x="3899" y="3778"/>
                </a:lnTo>
                <a:lnTo>
                  <a:pt x="3923" y="3763"/>
                </a:lnTo>
                <a:lnTo>
                  <a:pt x="3947" y="3747"/>
                </a:lnTo>
                <a:lnTo>
                  <a:pt x="3994" y="3714"/>
                </a:lnTo>
                <a:lnTo>
                  <a:pt x="4039" y="3678"/>
                </a:lnTo>
                <a:lnTo>
                  <a:pt x="4083" y="3640"/>
                </a:lnTo>
                <a:lnTo>
                  <a:pt x="4125" y="3600"/>
                </a:lnTo>
                <a:lnTo>
                  <a:pt x="4164" y="3559"/>
                </a:lnTo>
                <a:lnTo>
                  <a:pt x="4202" y="3516"/>
                </a:lnTo>
                <a:lnTo>
                  <a:pt x="4238" y="3470"/>
                </a:lnTo>
                <a:lnTo>
                  <a:pt x="4271" y="3423"/>
                </a:lnTo>
                <a:lnTo>
                  <a:pt x="4286" y="3398"/>
                </a:lnTo>
                <a:lnTo>
                  <a:pt x="4303" y="3374"/>
                </a:lnTo>
                <a:lnTo>
                  <a:pt x="4317" y="3350"/>
                </a:lnTo>
                <a:lnTo>
                  <a:pt x="4332" y="3324"/>
                </a:lnTo>
                <a:lnTo>
                  <a:pt x="4344" y="3298"/>
                </a:lnTo>
                <a:lnTo>
                  <a:pt x="4357" y="3272"/>
                </a:lnTo>
                <a:lnTo>
                  <a:pt x="4370" y="3246"/>
                </a:lnTo>
                <a:lnTo>
                  <a:pt x="4382" y="3220"/>
                </a:lnTo>
                <a:lnTo>
                  <a:pt x="4393" y="3192"/>
                </a:lnTo>
                <a:lnTo>
                  <a:pt x="4404" y="3165"/>
                </a:lnTo>
                <a:lnTo>
                  <a:pt x="4413" y="3137"/>
                </a:lnTo>
                <a:lnTo>
                  <a:pt x="4422" y="3109"/>
                </a:lnTo>
                <a:lnTo>
                  <a:pt x="4430" y="3080"/>
                </a:lnTo>
                <a:lnTo>
                  <a:pt x="4438" y="3052"/>
                </a:lnTo>
                <a:lnTo>
                  <a:pt x="4445" y="3023"/>
                </a:lnTo>
                <a:lnTo>
                  <a:pt x="4451" y="2994"/>
                </a:lnTo>
                <a:lnTo>
                  <a:pt x="4457" y="2964"/>
                </a:lnTo>
                <a:lnTo>
                  <a:pt x="4462" y="2935"/>
                </a:lnTo>
                <a:lnTo>
                  <a:pt x="4466" y="2905"/>
                </a:lnTo>
                <a:lnTo>
                  <a:pt x="4470" y="2875"/>
                </a:lnTo>
                <a:lnTo>
                  <a:pt x="4472" y="2845"/>
                </a:lnTo>
                <a:lnTo>
                  <a:pt x="4474" y="2813"/>
                </a:lnTo>
                <a:lnTo>
                  <a:pt x="4476" y="2783"/>
                </a:lnTo>
                <a:lnTo>
                  <a:pt x="4476" y="2752"/>
                </a:lnTo>
                <a:lnTo>
                  <a:pt x="4476" y="2721"/>
                </a:lnTo>
                <a:lnTo>
                  <a:pt x="4474" y="2690"/>
                </a:lnTo>
                <a:lnTo>
                  <a:pt x="4472" y="2660"/>
                </a:lnTo>
                <a:lnTo>
                  <a:pt x="4470" y="2630"/>
                </a:lnTo>
                <a:lnTo>
                  <a:pt x="4466" y="2600"/>
                </a:lnTo>
                <a:lnTo>
                  <a:pt x="4462" y="2569"/>
                </a:lnTo>
                <a:lnTo>
                  <a:pt x="4457" y="2539"/>
                </a:lnTo>
                <a:lnTo>
                  <a:pt x="4451" y="2510"/>
                </a:lnTo>
                <a:lnTo>
                  <a:pt x="4445" y="2481"/>
                </a:lnTo>
                <a:lnTo>
                  <a:pt x="4438" y="2452"/>
                </a:lnTo>
                <a:lnTo>
                  <a:pt x="4430" y="2423"/>
                </a:lnTo>
                <a:lnTo>
                  <a:pt x="4422" y="2395"/>
                </a:lnTo>
                <a:lnTo>
                  <a:pt x="4413" y="2367"/>
                </a:lnTo>
                <a:lnTo>
                  <a:pt x="4404" y="2339"/>
                </a:lnTo>
                <a:lnTo>
                  <a:pt x="4393" y="2312"/>
                </a:lnTo>
                <a:lnTo>
                  <a:pt x="4382" y="2285"/>
                </a:lnTo>
                <a:lnTo>
                  <a:pt x="4370" y="2258"/>
                </a:lnTo>
                <a:lnTo>
                  <a:pt x="4357" y="2231"/>
                </a:lnTo>
                <a:lnTo>
                  <a:pt x="4344" y="2206"/>
                </a:lnTo>
                <a:lnTo>
                  <a:pt x="4332" y="2180"/>
                </a:lnTo>
                <a:lnTo>
                  <a:pt x="4317" y="2155"/>
                </a:lnTo>
                <a:lnTo>
                  <a:pt x="4303" y="2129"/>
                </a:lnTo>
                <a:lnTo>
                  <a:pt x="4286" y="2105"/>
                </a:lnTo>
                <a:lnTo>
                  <a:pt x="4271" y="2081"/>
                </a:lnTo>
                <a:lnTo>
                  <a:pt x="4238" y="2034"/>
                </a:lnTo>
                <a:lnTo>
                  <a:pt x="4202" y="1989"/>
                </a:lnTo>
                <a:lnTo>
                  <a:pt x="4164" y="1945"/>
                </a:lnTo>
                <a:lnTo>
                  <a:pt x="4125" y="1903"/>
                </a:lnTo>
                <a:close/>
                <a:moveTo>
                  <a:pt x="2363" y="0"/>
                </a:moveTo>
                <a:lnTo>
                  <a:pt x="1975" y="737"/>
                </a:lnTo>
                <a:lnTo>
                  <a:pt x="663" y="737"/>
                </a:lnTo>
                <a:lnTo>
                  <a:pt x="629" y="737"/>
                </a:lnTo>
                <a:lnTo>
                  <a:pt x="596" y="739"/>
                </a:lnTo>
                <a:lnTo>
                  <a:pt x="562" y="744"/>
                </a:lnTo>
                <a:lnTo>
                  <a:pt x="530" y="750"/>
                </a:lnTo>
                <a:lnTo>
                  <a:pt x="498" y="758"/>
                </a:lnTo>
                <a:lnTo>
                  <a:pt x="467" y="766"/>
                </a:lnTo>
                <a:lnTo>
                  <a:pt x="435" y="777"/>
                </a:lnTo>
                <a:lnTo>
                  <a:pt x="405" y="789"/>
                </a:lnTo>
                <a:lnTo>
                  <a:pt x="376" y="802"/>
                </a:lnTo>
                <a:lnTo>
                  <a:pt x="347" y="817"/>
                </a:lnTo>
                <a:lnTo>
                  <a:pt x="321" y="832"/>
                </a:lnTo>
                <a:lnTo>
                  <a:pt x="293" y="850"/>
                </a:lnTo>
                <a:lnTo>
                  <a:pt x="267" y="868"/>
                </a:lnTo>
                <a:lnTo>
                  <a:pt x="242" y="888"/>
                </a:lnTo>
                <a:lnTo>
                  <a:pt x="218" y="909"/>
                </a:lnTo>
                <a:lnTo>
                  <a:pt x="195" y="931"/>
                </a:lnTo>
                <a:lnTo>
                  <a:pt x="173" y="954"/>
                </a:lnTo>
                <a:lnTo>
                  <a:pt x="152" y="979"/>
                </a:lnTo>
                <a:lnTo>
                  <a:pt x="132" y="1003"/>
                </a:lnTo>
                <a:lnTo>
                  <a:pt x="114" y="1030"/>
                </a:lnTo>
                <a:lnTo>
                  <a:pt x="97" y="1056"/>
                </a:lnTo>
                <a:lnTo>
                  <a:pt x="80" y="1084"/>
                </a:lnTo>
                <a:lnTo>
                  <a:pt x="66" y="1112"/>
                </a:lnTo>
                <a:lnTo>
                  <a:pt x="52" y="1142"/>
                </a:lnTo>
                <a:lnTo>
                  <a:pt x="41" y="1171"/>
                </a:lnTo>
                <a:lnTo>
                  <a:pt x="30" y="1203"/>
                </a:lnTo>
                <a:lnTo>
                  <a:pt x="21" y="1234"/>
                </a:lnTo>
                <a:lnTo>
                  <a:pt x="14" y="1265"/>
                </a:lnTo>
                <a:lnTo>
                  <a:pt x="8" y="1299"/>
                </a:lnTo>
                <a:lnTo>
                  <a:pt x="4" y="1332"/>
                </a:lnTo>
                <a:lnTo>
                  <a:pt x="1" y="1365"/>
                </a:lnTo>
                <a:lnTo>
                  <a:pt x="0" y="1399"/>
                </a:lnTo>
                <a:lnTo>
                  <a:pt x="0" y="4222"/>
                </a:lnTo>
                <a:lnTo>
                  <a:pt x="1" y="4255"/>
                </a:lnTo>
                <a:lnTo>
                  <a:pt x="4" y="4289"/>
                </a:lnTo>
                <a:lnTo>
                  <a:pt x="8" y="4321"/>
                </a:lnTo>
                <a:lnTo>
                  <a:pt x="14" y="4354"/>
                </a:lnTo>
                <a:lnTo>
                  <a:pt x="21" y="4386"/>
                </a:lnTo>
                <a:lnTo>
                  <a:pt x="30" y="4418"/>
                </a:lnTo>
                <a:lnTo>
                  <a:pt x="41" y="4448"/>
                </a:lnTo>
                <a:lnTo>
                  <a:pt x="52" y="4478"/>
                </a:lnTo>
                <a:lnTo>
                  <a:pt x="66" y="4507"/>
                </a:lnTo>
                <a:lnTo>
                  <a:pt x="80" y="4536"/>
                </a:lnTo>
                <a:lnTo>
                  <a:pt x="97" y="4564"/>
                </a:lnTo>
                <a:lnTo>
                  <a:pt x="114" y="4591"/>
                </a:lnTo>
                <a:lnTo>
                  <a:pt x="132" y="4616"/>
                </a:lnTo>
                <a:lnTo>
                  <a:pt x="152" y="4642"/>
                </a:lnTo>
                <a:lnTo>
                  <a:pt x="173" y="4666"/>
                </a:lnTo>
                <a:lnTo>
                  <a:pt x="195" y="4689"/>
                </a:lnTo>
                <a:lnTo>
                  <a:pt x="218" y="4712"/>
                </a:lnTo>
                <a:lnTo>
                  <a:pt x="242" y="4732"/>
                </a:lnTo>
                <a:lnTo>
                  <a:pt x="267" y="4752"/>
                </a:lnTo>
                <a:lnTo>
                  <a:pt x="293" y="4770"/>
                </a:lnTo>
                <a:lnTo>
                  <a:pt x="321" y="4787"/>
                </a:lnTo>
                <a:lnTo>
                  <a:pt x="347" y="4803"/>
                </a:lnTo>
                <a:lnTo>
                  <a:pt x="376" y="4818"/>
                </a:lnTo>
                <a:lnTo>
                  <a:pt x="405" y="4831"/>
                </a:lnTo>
                <a:lnTo>
                  <a:pt x="435" y="4843"/>
                </a:lnTo>
                <a:lnTo>
                  <a:pt x="467" y="4853"/>
                </a:lnTo>
                <a:lnTo>
                  <a:pt x="498" y="4862"/>
                </a:lnTo>
                <a:lnTo>
                  <a:pt x="530" y="4871"/>
                </a:lnTo>
                <a:lnTo>
                  <a:pt x="562" y="4876"/>
                </a:lnTo>
                <a:lnTo>
                  <a:pt x="596" y="4880"/>
                </a:lnTo>
                <a:lnTo>
                  <a:pt x="629" y="4883"/>
                </a:lnTo>
                <a:lnTo>
                  <a:pt x="663" y="4883"/>
                </a:lnTo>
                <a:lnTo>
                  <a:pt x="4956" y="4883"/>
                </a:lnTo>
                <a:lnTo>
                  <a:pt x="4991" y="4883"/>
                </a:lnTo>
                <a:lnTo>
                  <a:pt x="5024" y="4880"/>
                </a:lnTo>
                <a:lnTo>
                  <a:pt x="5057" y="4876"/>
                </a:lnTo>
                <a:lnTo>
                  <a:pt x="5090" y="4871"/>
                </a:lnTo>
                <a:lnTo>
                  <a:pt x="5121" y="4862"/>
                </a:lnTo>
                <a:lnTo>
                  <a:pt x="5154" y="4853"/>
                </a:lnTo>
                <a:lnTo>
                  <a:pt x="5184" y="4843"/>
                </a:lnTo>
                <a:lnTo>
                  <a:pt x="5214" y="4831"/>
                </a:lnTo>
                <a:lnTo>
                  <a:pt x="5243" y="4818"/>
                </a:lnTo>
                <a:lnTo>
                  <a:pt x="5272" y="4803"/>
                </a:lnTo>
                <a:lnTo>
                  <a:pt x="5300" y="4787"/>
                </a:lnTo>
                <a:lnTo>
                  <a:pt x="5327" y="4770"/>
                </a:lnTo>
                <a:lnTo>
                  <a:pt x="5352" y="4752"/>
                </a:lnTo>
                <a:lnTo>
                  <a:pt x="5378" y="4732"/>
                </a:lnTo>
                <a:lnTo>
                  <a:pt x="5401" y="4712"/>
                </a:lnTo>
                <a:lnTo>
                  <a:pt x="5424" y="4689"/>
                </a:lnTo>
                <a:lnTo>
                  <a:pt x="5446" y="4666"/>
                </a:lnTo>
                <a:lnTo>
                  <a:pt x="5467" y="4642"/>
                </a:lnTo>
                <a:lnTo>
                  <a:pt x="5487" y="4616"/>
                </a:lnTo>
                <a:lnTo>
                  <a:pt x="5505" y="4591"/>
                </a:lnTo>
                <a:lnTo>
                  <a:pt x="5523" y="4564"/>
                </a:lnTo>
                <a:lnTo>
                  <a:pt x="5539" y="4536"/>
                </a:lnTo>
                <a:lnTo>
                  <a:pt x="5553" y="4507"/>
                </a:lnTo>
                <a:lnTo>
                  <a:pt x="5567" y="4478"/>
                </a:lnTo>
                <a:lnTo>
                  <a:pt x="5578" y="4448"/>
                </a:lnTo>
                <a:lnTo>
                  <a:pt x="5589" y="4418"/>
                </a:lnTo>
                <a:lnTo>
                  <a:pt x="5598" y="4386"/>
                </a:lnTo>
                <a:lnTo>
                  <a:pt x="5605" y="4354"/>
                </a:lnTo>
                <a:lnTo>
                  <a:pt x="5611" y="4321"/>
                </a:lnTo>
                <a:lnTo>
                  <a:pt x="5616" y="4289"/>
                </a:lnTo>
                <a:lnTo>
                  <a:pt x="5618" y="4255"/>
                </a:lnTo>
                <a:lnTo>
                  <a:pt x="5619" y="4222"/>
                </a:lnTo>
                <a:lnTo>
                  <a:pt x="5619" y="1399"/>
                </a:lnTo>
                <a:lnTo>
                  <a:pt x="5618" y="1365"/>
                </a:lnTo>
                <a:lnTo>
                  <a:pt x="5616" y="1332"/>
                </a:lnTo>
                <a:lnTo>
                  <a:pt x="5611" y="1299"/>
                </a:lnTo>
                <a:lnTo>
                  <a:pt x="5605" y="1265"/>
                </a:lnTo>
                <a:lnTo>
                  <a:pt x="5598" y="1234"/>
                </a:lnTo>
                <a:lnTo>
                  <a:pt x="5589" y="1203"/>
                </a:lnTo>
                <a:lnTo>
                  <a:pt x="5578" y="1171"/>
                </a:lnTo>
                <a:lnTo>
                  <a:pt x="5567" y="1142"/>
                </a:lnTo>
                <a:lnTo>
                  <a:pt x="5553" y="1112"/>
                </a:lnTo>
                <a:lnTo>
                  <a:pt x="5539" y="1084"/>
                </a:lnTo>
                <a:lnTo>
                  <a:pt x="5523" y="1056"/>
                </a:lnTo>
                <a:lnTo>
                  <a:pt x="5505" y="1030"/>
                </a:lnTo>
                <a:lnTo>
                  <a:pt x="5487" y="1003"/>
                </a:lnTo>
                <a:lnTo>
                  <a:pt x="5467" y="979"/>
                </a:lnTo>
                <a:lnTo>
                  <a:pt x="5446" y="954"/>
                </a:lnTo>
                <a:lnTo>
                  <a:pt x="5424" y="931"/>
                </a:lnTo>
                <a:lnTo>
                  <a:pt x="5401" y="909"/>
                </a:lnTo>
                <a:lnTo>
                  <a:pt x="5378" y="888"/>
                </a:lnTo>
                <a:lnTo>
                  <a:pt x="5352" y="868"/>
                </a:lnTo>
                <a:lnTo>
                  <a:pt x="5327" y="850"/>
                </a:lnTo>
                <a:lnTo>
                  <a:pt x="5300" y="832"/>
                </a:lnTo>
                <a:lnTo>
                  <a:pt x="5272" y="817"/>
                </a:lnTo>
                <a:lnTo>
                  <a:pt x="5243" y="802"/>
                </a:lnTo>
                <a:lnTo>
                  <a:pt x="5214" y="789"/>
                </a:lnTo>
                <a:lnTo>
                  <a:pt x="5184" y="777"/>
                </a:lnTo>
                <a:lnTo>
                  <a:pt x="5154" y="766"/>
                </a:lnTo>
                <a:lnTo>
                  <a:pt x="5121" y="758"/>
                </a:lnTo>
                <a:lnTo>
                  <a:pt x="5090" y="750"/>
                </a:lnTo>
                <a:lnTo>
                  <a:pt x="5057" y="744"/>
                </a:lnTo>
                <a:lnTo>
                  <a:pt x="5024" y="739"/>
                </a:lnTo>
                <a:lnTo>
                  <a:pt x="4991" y="737"/>
                </a:lnTo>
                <a:lnTo>
                  <a:pt x="4956" y="737"/>
                </a:lnTo>
                <a:lnTo>
                  <a:pt x="4746" y="737"/>
                </a:lnTo>
                <a:lnTo>
                  <a:pt x="4300" y="0"/>
                </a:lnTo>
                <a:lnTo>
                  <a:pt x="2363" y="0"/>
                </a:lnTo>
                <a:close/>
              </a:path>
            </a:pathLst>
          </a:custGeom>
          <a:solidFill>
            <a:srgbClr val="FFFFFF"/>
          </a:solidFill>
          <a:ln>
            <a:noFill/>
          </a:ln>
        </p:spPr>
        <p:txBody>
          <a:bodyPr anchor="ctr">
            <a:normAutofit/>
            <a:scene3d>
              <a:camera prst="orthographicFront"/>
              <a:lightRig rig="threePt" dir="t"/>
            </a:scene3d>
            <a:sp3d>
              <a:contourClr>
                <a:srgbClr val="FFFFFF"/>
              </a:contourClr>
            </a:sp3d>
          </a:bodyPr>
          <a:p>
            <a:pPr algn="ct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pic>
        <p:nvPicPr>
          <p:cNvPr id="39" name="图片 38"/>
          <p:cNvPicPr>
            <a:picLocks noChangeAspect="1"/>
          </p:cNvPicPr>
          <p:nvPr/>
        </p:nvPicPr>
        <p:blipFill>
          <a:blip r:embed="rId21"/>
          <a:stretch>
            <a:fillRect/>
          </a:stretch>
        </p:blipFill>
        <p:spPr>
          <a:xfrm>
            <a:off x="6566535" y="2205355"/>
            <a:ext cx="4650740" cy="36493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一、创业团队的岗位配置</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3" name="矩形 32"/>
          <p:cNvSpPr/>
          <p:nvPr/>
        </p:nvSpPr>
        <p:spPr>
          <a:xfrm>
            <a:off x="1091565" y="1019175"/>
            <a:ext cx="5004435" cy="553085"/>
          </a:xfrm>
          <a:prstGeom prst="rect">
            <a:avLst/>
          </a:prstGeom>
        </p:spPr>
        <p:txBody>
          <a:bodyPr wrap="square">
            <a:spAutoFit/>
          </a:bodyPr>
          <a:lstStyle/>
          <a:p>
            <a:pPr algn="l">
              <a:lnSpc>
                <a:spcPct val="150000"/>
              </a:lnSpc>
            </a:pPr>
            <a:r>
              <a:rPr lang="zh-CN" altLang="en-US" sz="2000" b="1" i="0" dirty="0">
                <a:solidFill>
                  <a:schemeClr val="tx2"/>
                </a:solidFill>
                <a:effectLst/>
                <a:cs typeface="+mn-ea"/>
                <a:sym typeface="+mn-lt"/>
              </a:rPr>
              <a:t>（二）岗位设计</a:t>
            </a:r>
            <a:endParaRPr lang="zh-CN" altLang="en-US" sz="1400" b="0" i="0" dirty="0">
              <a:solidFill>
                <a:schemeClr val="tx2"/>
              </a:solidFill>
              <a:effectLst/>
              <a:cs typeface="+mn-ea"/>
              <a:sym typeface="+mn-lt"/>
            </a:endParaRPr>
          </a:p>
        </p:txBody>
      </p:sp>
      <p:sp>
        <p:nvSpPr>
          <p:cNvPr id="7" name="任意多边形 6"/>
          <p:cNvSpPr/>
          <p:nvPr>
            <p:custDataLst>
              <p:tags r:id="rId1"/>
            </p:custDataLst>
          </p:nvPr>
        </p:nvSpPr>
        <p:spPr>
          <a:xfrm>
            <a:off x="5561339" y="2781988"/>
            <a:ext cx="1215015" cy="1215015"/>
          </a:xfrm>
          <a:custGeom>
            <a:avLst/>
            <a:gdLst>
              <a:gd name="connsiteX0" fmla="*/ 0 w 1215015"/>
              <a:gd name="connsiteY0" fmla="*/ 607508 h 1215015"/>
              <a:gd name="connsiteX1" fmla="*/ 607508 w 1215015"/>
              <a:gd name="connsiteY1" fmla="*/ 0 h 1215015"/>
              <a:gd name="connsiteX2" fmla="*/ 1215016 w 1215015"/>
              <a:gd name="connsiteY2" fmla="*/ 607508 h 1215015"/>
              <a:gd name="connsiteX3" fmla="*/ 607508 w 1215015"/>
              <a:gd name="connsiteY3" fmla="*/ 1215016 h 1215015"/>
              <a:gd name="connsiteX4" fmla="*/ 0 w 1215015"/>
              <a:gd name="connsiteY4" fmla="*/ 607508 h 1215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5015" h="1215015">
                <a:moveTo>
                  <a:pt x="0" y="607508"/>
                </a:moveTo>
                <a:cubicBezTo>
                  <a:pt x="0" y="271991"/>
                  <a:pt x="271991" y="0"/>
                  <a:pt x="607508" y="0"/>
                </a:cubicBezTo>
                <a:cubicBezTo>
                  <a:pt x="943025" y="0"/>
                  <a:pt x="1215016" y="271991"/>
                  <a:pt x="1215016" y="607508"/>
                </a:cubicBezTo>
                <a:cubicBezTo>
                  <a:pt x="1215016" y="943025"/>
                  <a:pt x="943025" y="1215016"/>
                  <a:pt x="607508" y="1215016"/>
                </a:cubicBezTo>
                <a:cubicBezTo>
                  <a:pt x="271991" y="1215016"/>
                  <a:pt x="0" y="943025"/>
                  <a:pt x="0" y="607508"/>
                </a:cubicBezTo>
                <a:close/>
              </a:path>
            </a:pathLst>
          </a:custGeom>
        </p:spPr>
        <p:style>
          <a:lnRef idx="2">
            <a:sysClr val="window" lastClr="FFFFFF">
              <a:hueOff val="0"/>
              <a:satOff val="0"/>
              <a:lumOff val="0"/>
              <a:alphaOff val="0"/>
            </a:sysClr>
          </a:lnRef>
          <a:fillRef idx="1">
            <a:srgbClr val="F23A48">
              <a:hueOff val="0"/>
              <a:satOff val="0"/>
              <a:lumOff val="0"/>
              <a:alphaOff val="0"/>
            </a:srgbClr>
          </a:fillRef>
          <a:effectRef idx="0">
            <a:srgbClr val="F23A48">
              <a:hueOff val="0"/>
              <a:satOff val="0"/>
              <a:lumOff val="0"/>
              <a:alphaOff val="0"/>
            </a:srgbClr>
          </a:effectRef>
          <a:fontRef idx="minor">
            <a:sysClr val="window" lastClr="FFFFFF"/>
          </a:fontRef>
        </p:style>
        <p:txBody>
          <a:bodyPr spcFirstLastPara="0" vert="horz" wrap="square" lIns="204605" tIns="204605" rIns="204605" bIns="204605" numCol="1" spcCol="1270" anchor="ctr" anchorCtr="0">
            <a:normAutofit/>
          </a:bodyPr>
          <a:lstStyle/>
          <a:p>
            <a:pPr lvl="0" algn="ctr" defTabSz="933450">
              <a:lnSpc>
                <a:spcPct val="90000"/>
              </a:lnSpc>
              <a:spcBef>
                <a:spcPct val="0"/>
              </a:spcBef>
              <a:spcAft>
                <a:spcPct val="35000"/>
              </a:spcAft>
            </a:pPr>
            <a:r>
              <a:rPr lang="en-US" altLang="zh-CN" sz="2100" kern="1200" dirty="0" smtClean="0">
                <a:solidFill>
                  <a:sysClr val="window" lastClr="FFFFFF"/>
                </a:solidFill>
              </a:rPr>
              <a:t>1</a:t>
            </a:r>
            <a:endParaRPr lang="en-US" altLang="zh-CN" sz="2100" kern="1200" dirty="0" smtClean="0">
              <a:solidFill>
                <a:sysClr val="window" lastClr="FFFFFF"/>
              </a:solidFill>
            </a:endParaRPr>
          </a:p>
        </p:txBody>
      </p:sp>
      <p:sp>
        <p:nvSpPr>
          <p:cNvPr id="10" name="任意多边形 9"/>
          <p:cNvSpPr/>
          <p:nvPr>
            <p:custDataLst>
              <p:tags r:id="rId2"/>
            </p:custDataLst>
          </p:nvPr>
        </p:nvSpPr>
        <p:spPr>
          <a:xfrm rot="3600000">
            <a:off x="6458847" y="3967333"/>
            <a:ext cx="323981" cy="410067"/>
          </a:xfrm>
          <a:custGeom>
            <a:avLst/>
            <a:gdLst>
              <a:gd name="connsiteX0" fmla="*/ 0 w 323981"/>
              <a:gd name="connsiteY0" fmla="*/ 82013 h 410067"/>
              <a:gd name="connsiteX1" fmla="*/ 161991 w 323981"/>
              <a:gd name="connsiteY1" fmla="*/ 82013 h 410067"/>
              <a:gd name="connsiteX2" fmla="*/ 161991 w 323981"/>
              <a:gd name="connsiteY2" fmla="*/ 0 h 410067"/>
              <a:gd name="connsiteX3" fmla="*/ 323981 w 323981"/>
              <a:gd name="connsiteY3" fmla="*/ 205034 h 410067"/>
              <a:gd name="connsiteX4" fmla="*/ 161991 w 323981"/>
              <a:gd name="connsiteY4" fmla="*/ 410067 h 410067"/>
              <a:gd name="connsiteX5" fmla="*/ 161991 w 323981"/>
              <a:gd name="connsiteY5" fmla="*/ 328054 h 410067"/>
              <a:gd name="connsiteX6" fmla="*/ 0 w 323981"/>
              <a:gd name="connsiteY6" fmla="*/ 328054 h 410067"/>
              <a:gd name="connsiteX7" fmla="*/ 0 w 323981"/>
              <a:gd name="connsiteY7" fmla="*/ 82013 h 410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981" h="410067">
                <a:moveTo>
                  <a:pt x="0" y="82013"/>
                </a:moveTo>
                <a:lnTo>
                  <a:pt x="161991" y="82013"/>
                </a:lnTo>
                <a:lnTo>
                  <a:pt x="161991" y="0"/>
                </a:lnTo>
                <a:lnTo>
                  <a:pt x="323981" y="205034"/>
                </a:lnTo>
                <a:lnTo>
                  <a:pt x="161991" y="410067"/>
                </a:lnTo>
                <a:lnTo>
                  <a:pt x="161991" y="328054"/>
                </a:lnTo>
                <a:lnTo>
                  <a:pt x="0" y="328054"/>
                </a:lnTo>
                <a:lnTo>
                  <a:pt x="0" y="82013"/>
                </a:lnTo>
                <a:close/>
              </a:path>
            </a:pathLst>
          </a:custGeom>
          <a:solidFill>
            <a:srgbClr val="FFCF00">
              <a:lumMod val="40000"/>
              <a:lumOff val="60000"/>
            </a:srgbClr>
          </a:solidFill>
        </p:spPr>
        <p:style>
          <a:lnRef idx="0">
            <a:srgbClr val="F23A48">
              <a:tint val="60000"/>
              <a:hueOff val="0"/>
              <a:satOff val="0"/>
              <a:lumOff val="0"/>
              <a:alphaOff val="0"/>
            </a:srgbClr>
          </a:lnRef>
          <a:fillRef idx="1">
            <a:scrgbClr r="0" g="0" b="0"/>
          </a:fillRef>
          <a:effectRef idx="0">
            <a:srgbClr val="F23A48">
              <a:tint val="60000"/>
              <a:hueOff val="0"/>
              <a:satOff val="0"/>
              <a:lumOff val="0"/>
              <a:alphaOff val="0"/>
            </a:srgbClr>
          </a:effectRef>
          <a:fontRef idx="minor">
            <a:sysClr val="window" lastClr="FFFFFF"/>
          </a:fontRef>
        </p:style>
        <p:txBody>
          <a:bodyPr spcFirstLastPara="0" vert="horz" wrap="square" lIns="0" tIns="82012" rIns="97193" bIns="82013" numCol="1" spcCol="1270" anchor="ctr" anchorCtr="0">
            <a:normAutofit/>
          </a:bodyPr>
          <a:lstStyle/>
          <a:p>
            <a:pPr lvl="0" algn="ctr" defTabSz="755650">
              <a:lnSpc>
                <a:spcPct val="90000"/>
              </a:lnSpc>
              <a:spcBef>
                <a:spcPct val="0"/>
              </a:spcBef>
              <a:spcAft>
                <a:spcPct val="35000"/>
              </a:spcAft>
            </a:pPr>
            <a:endParaRPr lang="zh-CN" altLang="en-US" sz="1700" kern="1200">
              <a:solidFill>
                <a:sysClr val="window" lastClr="FFFFFF"/>
              </a:solidFill>
            </a:endParaRPr>
          </a:p>
        </p:txBody>
      </p:sp>
      <p:sp>
        <p:nvSpPr>
          <p:cNvPr id="13" name="任意多边形 12"/>
          <p:cNvSpPr/>
          <p:nvPr>
            <p:custDataLst>
              <p:tags r:id="rId3"/>
            </p:custDataLst>
          </p:nvPr>
        </p:nvSpPr>
        <p:spPr>
          <a:xfrm>
            <a:off x="6474489" y="4363611"/>
            <a:ext cx="1215015" cy="1215015"/>
          </a:xfrm>
          <a:custGeom>
            <a:avLst/>
            <a:gdLst>
              <a:gd name="connsiteX0" fmla="*/ 0 w 1215015"/>
              <a:gd name="connsiteY0" fmla="*/ 607508 h 1215015"/>
              <a:gd name="connsiteX1" fmla="*/ 607508 w 1215015"/>
              <a:gd name="connsiteY1" fmla="*/ 0 h 1215015"/>
              <a:gd name="connsiteX2" fmla="*/ 1215016 w 1215015"/>
              <a:gd name="connsiteY2" fmla="*/ 607508 h 1215015"/>
              <a:gd name="connsiteX3" fmla="*/ 607508 w 1215015"/>
              <a:gd name="connsiteY3" fmla="*/ 1215016 h 1215015"/>
              <a:gd name="connsiteX4" fmla="*/ 0 w 1215015"/>
              <a:gd name="connsiteY4" fmla="*/ 607508 h 1215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5015" h="1215015">
                <a:moveTo>
                  <a:pt x="0" y="607508"/>
                </a:moveTo>
                <a:cubicBezTo>
                  <a:pt x="0" y="271991"/>
                  <a:pt x="271991" y="0"/>
                  <a:pt x="607508" y="0"/>
                </a:cubicBezTo>
                <a:cubicBezTo>
                  <a:pt x="943025" y="0"/>
                  <a:pt x="1215016" y="271991"/>
                  <a:pt x="1215016" y="607508"/>
                </a:cubicBezTo>
                <a:cubicBezTo>
                  <a:pt x="1215016" y="943025"/>
                  <a:pt x="943025" y="1215016"/>
                  <a:pt x="607508" y="1215016"/>
                </a:cubicBezTo>
                <a:cubicBezTo>
                  <a:pt x="271991" y="1215016"/>
                  <a:pt x="0" y="943025"/>
                  <a:pt x="0" y="607508"/>
                </a:cubicBezTo>
                <a:close/>
              </a:path>
            </a:pathLst>
          </a:custGeom>
          <a:solidFill>
            <a:srgbClr val="885880"/>
          </a:solidFill>
        </p:spPr>
        <p:style>
          <a:lnRef idx="2">
            <a:sysClr val="window" lastClr="FFFFFF">
              <a:hueOff val="0"/>
              <a:satOff val="0"/>
              <a:lumOff val="0"/>
              <a:alphaOff val="0"/>
            </a:sysClr>
          </a:lnRef>
          <a:fillRef idx="1">
            <a:scrgbClr r="0" g="0" b="0"/>
          </a:fillRef>
          <a:effectRef idx="0">
            <a:srgbClr val="F23A48">
              <a:hueOff val="0"/>
              <a:satOff val="0"/>
              <a:lumOff val="0"/>
              <a:alphaOff val="0"/>
            </a:srgbClr>
          </a:effectRef>
          <a:fontRef idx="minor">
            <a:sysClr val="window" lastClr="FFFFFF"/>
          </a:fontRef>
        </p:style>
        <p:txBody>
          <a:bodyPr spcFirstLastPara="0" vert="horz" wrap="square" lIns="204605" tIns="204605" rIns="204605" bIns="204605" numCol="1" spcCol="1270" anchor="ctr" anchorCtr="0">
            <a:normAutofit/>
          </a:bodyPr>
          <a:lstStyle/>
          <a:p>
            <a:pPr lvl="0" algn="ctr" defTabSz="933450">
              <a:lnSpc>
                <a:spcPct val="90000"/>
              </a:lnSpc>
              <a:spcBef>
                <a:spcPct val="0"/>
              </a:spcBef>
              <a:spcAft>
                <a:spcPct val="35000"/>
              </a:spcAft>
            </a:pPr>
            <a:r>
              <a:rPr lang="en-US" altLang="zh-CN" sz="2100" kern="1200" dirty="0" smtClean="0">
                <a:solidFill>
                  <a:sysClr val="window" lastClr="FFFFFF"/>
                </a:solidFill>
              </a:rPr>
              <a:t>3</a:t>
            </a:r>
            <a:endParaRPr lang="en-US" altLang="zh-CN" sz="2100" kern="1200" dirty="0" smtClean="0">
              <a:solidFill>
                <a:sysClr val="window" lastClr="FFFFFF"/>
              </a:solidFill>
            </a:endParaRPr>
          </a:p>
        </p:txBody>
      </p:sp>
      <p:sp>
        <p:nvSpPr>
          <p:cNvPr id="14" name="任意多边形 13"/>
          <p:cNvSpPr/>
          <p:nvPr>
            <p:custDataLst>
              <p:tags r:id="rId4"/>
            </p:custDataLst>
          </p:nvPr>
        </p:nvSpPr>
        <p:spPr>
          <a:xfrm>
            <a:off x="6016025" y="4766084"/>
            <a:ext cx="323981" cy="410068"/>
          </a:xfrm>
          <a:custGeom>
            <a:avLst/>
            <a:gdLst>
              <a:gd name="connsiteX0" fmla="*/ 0 w 323981"/>
              <a:gd name="connsiteY0" fmla="*/ 82013 h 410067"/>
              <a:gd name="connsiteX1" fmla="*/ 161991 w 323981"/>
              <a:gd name="connsiteY1" fmla="*/ 82013 h 410067"/>
              <a:gd name="connsiteX2" fmla="*/ 161991 w 323981"/>
              <a:gd name="connsiteY2" fmla="*/ 0 h 410067"/>
              <a:gd name="connsiteX3" fmla="*/ 323981 w 323981"/>
              <a:gd name="connsiteY3" fmla="*/ 205034 h 410067"/>
              <a:gd name="connsiteX4" fmla="*/ 161991 w 323981"/>
              <a:gd name="connsiteY4" fmla="*/ 410067 h 410067"/>
              <a:gd name="connsiteX5" fmla="*/ 161991 w 323981"/>
              <a:gd name="connsiteY5" fmla="*/ 328054 h 410067"/>
              <a:gd name="connsiteX6" fmla="*/ 0 w 323981"/>
              <a:gd name="connsiteY6" fmla="*/ 328054 h 410067"/>
              <a:gd name="connsiteX7" fmla="*/ 0 w 323981"/>
              <a:gd name="connsiteY7" fmla="*/ 82013 h 410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981" h="410067">
                <a:moveTo>
                  <a:pt x="323981" y="328054"/>
                </a:moveTo>
                <a:lnTo>
                  <a:pt x="161990" y="328054"/>
                </a:lnTo>
                <a:lnTo>
                  <a:pt x="161990" y="410067"/>
                </a:lnTo>
                <a:lnTo>
                  <a:pt x="0" y="205033"/>
                </a:lnTo>
                <a:lnTo>
                  <a:pt x="161990" y="0"/>
                </a:lnTo>
                <a:lnTo>
                  <a:pt x="161990" y="82013"/>
                </a:lnTo>
                <a:lnTo>
                  <a:pt x="323981" y="82013"/>
                </a:lnTo>
                <a:lnTo>
                  <a:pt x="323981" y="328054"/>
                </a:lnTo>
                <a:close/>
              </a:path>
            </a:pathLst>
          </a:custGeom>
          <a:solidFill>
            <a:srgbClr val="885880">
              <a:lumMod val="60000"/>
              <a:lumOff val="40000"/>
            </a:srgbClr>
          </a:solidFill>
        </p:spPr>
        <p:style>
          <a:lnRef idx="0">
            <a:srgbClr val="F23A48">
              <a:tint val="60000"/>
              <a:hueOff val="0"/>
              <a:satOff val="0"/>
              <a:lumOff val="0"/>
              <a:alphaOff val="0"/>
            </a:srgbClr>
          </a:lnRef>
          <a:fillRef idx="1">
            <a:scrgbClr r="0" g="0" b="0"/>
          </a:fillRef>
          <a:effectRef idx="0">
            <a:srgbClr val="F23A48">
              <a:tint val="60000"/>
              <a:hueOff val="0"/>
              <a:satOff val="0"/>
              <a:lumOff val="0"/>
              <a:alphaOff val="0"/>
            </a:srgbClr>
          </a:effectRef>
          <a:fontRef idx="minor">
            <a:sysClr val="window" lastClr="FFFFFF"/>
          </a:fontRef>
        </p:style>
        <p:txBody>
          <a:bodyPr spcFirstLastPara="0" vert="horz" wrap="square" lIns="97194" tIns="82014" rIns="0" bIns="82013" numCol="1" spcCol="1270" anchor="ctr" anchorCtr="0">
            <a:normAutofit/>
          </a:bodyPr>
          <a:lstStyle/>
          <a:p>
            <a:pPr lvl="0" algn="ctr" defTabSz="755650">
              <a:lnSpc>
                <a:spcPct val="90000"/>
              </a:lnSpc>
              <a:spcBef>
                <a:spcPct val="0"/>
              </a:spcBef>
              <a:spcAft>
                <a:spcPct val="35000"/>
              </a:spcAft>
            </a:pPr>
            <a:endParaRPr lang="zh-CN" altLang="en-US" sz="1700" kern="1200">
              <a:solidFill>
                <a:sysClr val="window" lastClr="FFFFFF"/>
              </a:solidFill>
            </a:endParaRPr>
          </a:p>
        </p:txBody>
      </p:sp>
      <p:sp>
        <p:nvSpPr>
          <p:cNvPr id="6" name="任意多边形 5"/>
          <p:cNvSpPr/>
          <p:nvPr>
            <p:custDataLst>
              <p:tags r:id="rId5"/>
            </p:custDataLst>
          </p:nvPr>
        </p:nvSpPr>
        <p:spPr>
          <a:xfrm>
            <a:off x="4648188" y="4363611"/>
            <a:ext cx="1215015" cy="1215015"/>
          </a:xfrm>
          <a:custGeom>
            <a:avLst/>
            <a:gdLst>
              <a:gd name="connsiteX0" fmla="*/ 0 w 1215015"/>
              <a:gd name="connsiteY0" fmla="*/ 607508 h 1215015"/>
              <a:gd name="connsiteX1" fmla="*/ 607508 w 1215015"/>
              <a:gd name="connsiteY1" fmla="*/ 0 h 1215015"/>
              <a:gd name="connsiteX2" fmla="*/ 1215016 w 1215015"/>
              <a:gd name="connsiteY2" fmla="*/ 607508 h 1215015"/>
              <a:gd name="connsiteX3" fmla="*/ 607508 w 1215015"/>
              <a:gd name="connsiteY3" fmla="*/ 1215016 h 1215015"/>
              <a:gd name="connsiteX4" fmla="*/ 0 w 1215015"/>
              <a:gd name="connsiteY4" fmla="*/ 607508 h 1215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5015" h="1215015">
                <a:moveTo>
                  <a:pt x="0" y="607508"/>
                </a:moveTo>
                <a:cubicBezTo>
                  <a:pt x="0" y="271991"/>
                  <a:pt x="271991" y="0"/>
                  <a:pt x="607508" y="0"/>
                </a:cubicBezTo>
                <a:cubicBezTo>
                  <a:pt x="943025" y="0"/>
                  <a:pt x="1215016" y="271991"/>
                  <a:pt x="1215016" y="607508"/>
                </a:cubicBezTo>
                <a:cubicBezTo>
                  <a:pt x="1215016" y="943025"/>
                  <a:pt x="943025" y="1215016"/>
                  <a:pt x="607508" y="1215016"/>
                </a:cubicBezTo>
                <a:cubicBezTo>
                  <a:pt x="271991" y="1215016"/>
                  <a:pt x="0" y="943025"/>
                  <a:pt x="0" y="607508"/>
                </a:cubicBezTo>
                <a:close/>
              </a:path>
            </a:pathLst>
          </a:custGeom>
          <a:solidFill>
            <a:srgbClr val="FFCF00"/>
          </a:solidFill>
        </p:spPr>
        <p:style>
          <a:lnRef idx="2">
            <a:sysClr val="window" lastClr="FFFFFF">
              <a:hueOff val="0"/>
              <a:satOff val="0"/>
              <a:lumOff val="0"/>
              <a:alphaOff val="0"/>
            </a:sysClr>
          </a:lnRef>
          <a:fillRef idx="1">
            <a:scrgbClr r="0" g="0" b="0"/>
          </a:fillRef>
          <a:effectRef idx="0">
            <a:srgbClr val="F23A48">
              <a:hueOff val="0"/>
              <a:satOff val="0"/>
              <a:lumOff val="0"/>
              <a:alphaOff val="0"/>
            </a:srgbClr>
          </a:effectRef>
          <a:fontRef idx="minor">
            <a:sysClr val="window" lastClr="FFFFFF"/>
          </a:fontRef>
        </p:style>
        <p:txBody>
          <a:bodyPr spcFirstLastPara="0" vert="horz" wrap="square" lIns="204605" tIns="204605" rIns="204605" bIns="204605" numCol="1" spcCol="1270" anchor="ctr" anchorCtr="0">
            <a:normAutofit/>
          </a:bodyPr>
          <a:lstStyle/>
          <a:p>
            <a:pPr lvl="0" algn="ctr" defTabSz="933450">
              <a:lnSpc>
                <a:spcPct val="90000"/>
              </a:lnSpc>
              <a:spcBef>
                <a:spcPct val="0"/>
              </a:spcBef>
              <a:spcAft>
                <a:spcPct val="35000"/>
              </a:spcAft>
            </a:pPr>
            <a:r>
              <a:rPr lang="en-US" altLang="zh-CN" sz="2100" kern="1200" dirty="0" smtClean="0">
                <a:solidFill>
                  <a:sysClr val="window" lastClr="FFFFFF"/>
                </a:solidFill>
              </a:rPr>
              <a:t>2</a:t>
            </a:r>
            <a:endParaRPr lang="en-US" altLang="zh-CN" sz="2100" kern="1200" dirty="0" smtClean="0">
              <a:solidFill>
                <a:sysClr val="window" lastClr="FFFFFF"/>
              </a:solidFill>
            </a:endParaRPr>
          </a:p>
        </p:txBody>
      </p:sp>
      <p:sp>
        <p:nvSpPr>
          <p:cNvPr id="8" name="任意多边形 7"/>
          <p:cNvSpPr/>
          <p:nvPr>
            <p:custDataLst>
              <p:tags r:id="rId6"/>
            </p:custDataLst>
          </p:nvPr>
        </p:nvSpPr>
        <p:spPr>
          <a:xfrm rot="18000000">
            <a:off x="5545696" y="3983214"/>
            <a:ext cx="323981" cy="410067"/>
          </a:xfrm>
          <a:custGeom>
            <a:avLst/>
            <a:gdLst>
              <a:gd name="connsiteX0" fmla="*/ 0 w 323981"/>
              <a:gd name="connsiteY0" fmla="*/ 82013 h 410067"/>
              <a:gd name="connsiteX1" fmla="*/ 161991 w 323981"/>
              <a:gd name="connsiteY1" fmla="*/ 82013 h 410067"/>
              <a:gd name="connsiteX2" fmla="*/ 161991 w 323981"/>
              <a:gd name="connsiteY2" fmla="*/ 0 h 410067"/>
              <a:gd name="connsiteX3" fmla="*/ 323981 w 323981"/>
              <a:gd name="connsiteY3" fmla="*/ 205034 h 410067"/>
              <a:gd name="connsiteX4" fmla="*/ 161991 w 323981"/>
              <a:gd name="connsiteY4" fmla="*/ 410067 h 410067"/>
              <a:gd name="connsiteX5" fmla="*/ 161991 w 323981"/>
              <a:gd name="connsiteY5" fmla="*/ 328054 h 410067"/>
              <a:gd name="connsiteX6" fmla="*/ 0 w 323981"/>
              <a:gd name="connsiteY6" fmla="*/ 328054 h 410067"/>
              <a:gd name="connsiteX7" fmla="*/ 0 w 323981"/>
              <a:gd name="connsiteY7" fmla="*/ 82013 h 410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3981" h="410067">
                <a:moveTo>
                  <a:pt x="0" y="82013"/>
                </a:moveTo>
                <a:lnTo>
                  <a:pt x="161991" y="82013"/>
                </a:lnTo>
                <a:lnTo>
                  <a:pt x="161991" y="0"/>
                </a:lnTo>
                <a:lnTo>
                  <a:pt x="323981" y="205034"/>
                </a:lnTo>
                <a:lnTo>
                  <a:pt x="161991" y="410067"/>
                </a:lnTo>
                <a:lnTo>
                  <a:pt x="161991" y="328054"/>
                </a:lnTo>
                <a:lnTo>
                  <a:pt x="0" y="328054"/>
                </a:lnTo>
                <a:lnTo>
                  <a:pt x="0" y="82013"/>
                </a:lnTo>
                <a:close/>
              </a:path>
            </a:pathLst>
          </a:custGeom>
          <a:solidFill>
            <a:srgbClr val="F23A48">
              <a:lumMod val="40000"/>
              <a:lumOff val="60000"/>
            </a:srgbClr>
          </a:solidFill>
        </p:spPr>
        <p:style>
          <a:lnRef idx="0">
            <a:srgbClr val="F23A48">
              <a:tint val="60000"/>
              <a:hueOff val="0"/>
              <a:satOff val="0"/>
              <a:lumOff val="0"/>
              <a:alphaOff val="0"/>
            </a:srgbClr>
          </a:lnRef>
          <a:fillRef idx="1">
            <a:scrgbClr r="0" g="0" b="0"/>
          </a:fillRef>
          <a:effectRef idx="0">
            <a:srgbClr val="F23A48">
              <a:tint val="60000"/>
              <a:hueOff val="0"/>
              <a:satOff val="0"/>
              <a:lumOff val="0"/>
              <a:alphaOff val="0"/>
            </a:srgbClr>
          </a:effectRef>
          <a:fontRef idx="minor">
            <a:sysClr val="window" lastClr="FFFFFF"/>
          </a:fontRef>
        </p:style>
        <p:txBody>
          <a:bodyPr spcFirstLastPara="0" vert="horz" wrap="square" lIns="-1" tIns="82013" rIns="97194" bIns="82012" numCol="1" spcCol="1270" anchor="ctr" anchorCtr="0">
            <a:normAutofit/>
          </a:bodyPr>
          <a:lstStyle/>
          <a:p>
            <a:pPr lvl="0" algn="ctr" defTabSz="755650">
              <a:lnSpc>
                <a:spcPct val="90000"/>
              </a:lnSpc>
              <a:spcBef>
                <a:spcPct val="0"/>
              </a:spcBef>
              <a:spcAft>
                <a:spcPct val="35000"/>
              </a:spcAft>
            </a:pPr>
            <a:endParaRPr lang="zh-CN" altLang="en-US" sz="1700" kern="1200">
              <a:solidFill>
                <a:sysClr val="window" lastClr="FFFFFF"/>
              </a:solidFill>
            </a:endParaRPr>
          </a:p>
        </p:txBody>
      </p:sp>
      <p:sp>
        <p:nvSpPr>
          <p:cNvPr id="9" name="文本框 8"/>
          <p:cNvSpPr txBox="1"/>
          <p:nvPr>
            <p:custDataLst>
              <p:tags r:id="rId7"/>
            </p:custDataLst>
          </p:nvPr>
        </p:nvSpPr>
        <p:spPr>
          <a:xfrm>
            <a:off x="7853252" y="4544838"/>
            <a:ext cx="3137584" cy="369332"/>
          </a:xfrm>
          <a:prstGeom prst="rect">
            <a:avLst/>
          </a:prstGeom>
        </p:spPr>
        <p:txBody>
          <a:bodyPr wrap="none" anchor="ctr" anchorCtr="0">
            <a:normAutofit fontScale="90000"/>
          </a:bodyPr>
          <a:lstStyle>
            <a:defPPr>
              <a:defRPr lang="zh-CN"/>
            </a:defPPr>
            <a:lvl1pPr lvl="0">
              <a:defRPr b="1">
                <a:solidFill>
                  <a:srgbClr val="885880"/>
                </a:solidFill>
                <a:latin typeface="Calibri" panose="020F0502020204030204"/>
                <a:ea typeface="宋体" panose="02010600030101010101" pitchFamily="2" charset="-122"/>
                <a:cs typeface="Arial" panose="020B0604020202020204" pitchFamily="34" charset="0"/>
              </a:defRPr>
            </a:lvl1pPr>
          </a:lstStyle>
          <a:p>
            <a:pPr algn="ctr"/>
            <a:r>
              <a:rPr lang="zh-CN" altLang="en-US" dirty="0">
                <a:latin typeface="Calibri" panose="020F0502020204030204" charset="0"/>
                <a:ea typeface="微软雅黑" panose="020B0503020204020204" charset="-122"/>
                <a:cs typeface="+mn-ea"/>
              </a:rPr>
              <a:t>3. 岗位优化</a:t>
            </a:r>
            <a:endParaRPr lang="zh-CN" altLang="en-US" dirty="0">
              <a:latin typeface="Calibri" panose="020F0502020204030204" charset="0"/>
              <a:ea typeface="微软雅黑" panose="020B0503020204020204" charset="-122"/>
              <a:cs typeface="+mn-ea"/>
            </a:endParaRPr>
          </a:p>
        </p:txBody>
      </p:sp>
      <p:sp>
        <p:nvSpPr>
          <p:cNvPr id="11" name="文本框 10"/>
          <p:cNvSpPr txBox="1"/>
          <p:nvPr>
            <p:custDataLst>
              <p:tags r:id="rId8"/>
            </p:custDataLst>
          </p:nvPr>
        </p:nvSpPr>
        <p:spPr>
          <a:xfrm>
            <a:off x="7853045" y="4914265"/>
            <a:ext cx="3137535" cy="1311910"/>
          </a:xfrm>
          <a:prstGeom prst="rect">
            <a:avLst/>
          </a:prstGeom>
        </p:spPr>
        <p:txBody>
          <a:bodyPr wrap="square"/>
          <a:lstStyle>
            <a:defPPr>
              <a:defRPr lang="zh-CN"/>
            </a:defPPr>
            <a:lvl1pPr lvl="0">
              <a:lnSpc>
                <a:spcPct val="160000"/>
              </a:lnSpc>
              <a:defRPr>
                <a:ea typeface="宋体" panose="02010600030101010101" pitchFamily="2" charset="-122"/>
              </a:defRPr>
            </a:lvl1pPr>
          </a:lstStyle>
          <a:p>
            <a:pPr algn="just"/>
            <a:r>
              <a:rPr lang="zh-CN" altLang="en-US" sz="1600" dirty="0">
                <a:ea typeface="微软雅黑" panose="020B0503020204020204" charset="-122"/>
              </a:rPr>
              <a:t>优化岗位还包括理清岗位与岗位之间的关系，以保证统一领导、分工协作和分级管理。</a:t>
            </a:r>
            <a:endParaRPr lang="zh-CN" altLang="en-US" sz="1600" dirty="0">
              <a:ea typeface="微软雅黑" panose="020B0503020204020204" charset="-122"/>
            </a:endParaRPr>
          </a:p>
        </p:txBody>
      </p:sp>
      <p:sp>
        <p:nvSpPr>
          <p:cNvPr id="12" name="文本框 11"/>
          <p:cNvSpPr txBox="1"/>
          <p:nvPr>
            <p:custDataLst>
              <p:tags r:id="rId9"/>
            </p:custDataLst>
          </p:nvPr>
        </p:nvSpPr>
        <p:spPr>
          <a:xfrm>
            <a:off x="4500456" y="1590482"/>
            <a:ext cx="3221577" cy="369332"/>
          </a:xfrm>
          <a:prstGeom prst="rect">
            <a:avLst/>
          </a:prstGeom>
        </p:spPr>
        <p:txBody>
          <a:bodyPr wrap="none" anchor="ctr" anchorCtr="0">
            <a:normAutofit fontScale="90000"/>
          </a:bodyPr>
          <a:lstStyle>
            <a:defPPr>
              <a:defRPr lang="zh-CN"/>
            </a:defPPr>
            <a:lvl1pPr lvl="0" algn="ctr">
              <a:defRPr b="1">
                <a:solidFill>
                  <a:srgbClr val="F23A48"/>
                </a:solidFill>
                <a:latin typeface="Calibri" panose="020F0502020204030204"/>
                <a:ea typeface="宋体" panose="02010600030101010101" pitchFamily="2" charset="-122"/>
                <a:cs typeface="Arial" panose="020B0604020202020204" pitchFamily="34" charset="0"/>
              </a:defRPr>
            </a:lvl1pPr>
          </a:lstStyle>
          <a:p>
            <a:pPr algn="ctr"/>
            <a:r>
              <a:rPr lang="zh-CN" altLang="en-US" dirty="0">
                <a:latin typeface="Calibri" panose="020F0502020204030204" charset="0"/>
                <a:ea typeface="微软雅黑" panose="020B0503020204020204" charset="-122"/>
                <a:cs typeface="+mn-ea"/>
              </a:rPr>
              <a:t>1. 岗位设置</a:t>
            </a:r>
            <a:endParaRPr lang="zh-CN" altLang="en-US" dirty="0">
              <a:latin typeface="Calibri" panose="020F0502020204030204" charset="0"/>
              <a:ea typeface="微软雅黑" panose="020B0503020204020204" charset="-122"/>
              <a:cs typeface="+mn-ea"/>
            </a:endParaRPr>
          </a:p>
        </p:txBody>
      </p:sp>
      <p:sp>
        <p:nvSpPr>
          <p:cNvPr id="34" name="文本框 33"/>
          <p:cNvSpPr txBox="1"/>
          <p:nvPr>
            <p:custDataLst>
              <p:tags r:id="rId10"/>
            </p:custDataLst>
          </p:nvPr>
        </p:nvSpPr>
        <p:spPr>
          <a:xfrm>
            <a:off x="4468495" y="1902460"/>
            <a:ext cx="4304030" cy="793750"/>
          </a:xfrm>
          <a:prstGeom prst="rect">
            <a:avLst/>
          </a:prstGeom>
        </p:spPr>
        <p:txBody>
          <a:bodyPr wrap="square"/>
          <a:lstStyle>
            <a:defPPr>
              <a:defRPr lang="zh-CN"/>
            </a:defPPr>
            <a:lvl1pPr lvl="0" algn="ctr">
              <a:lnSpc>
                <a:spcPct val="160000"/>
              </a:lnSpc>
              <a:defRPr>
                <a:ea typeface="宋体" panose="02010600030101010101" pitchFamily="2" charset="-122"/>
              </a:defRPr>
            </a:lvl1pPr>
          </a:lstStyle>
          <a:p>
            <a:pPr algn="l"/>
            <a:r>
              <a:rPr lang="zh-CN" altLang="en-US" sz="1600" dirty="0">
                <a:ea typeface="微软雅黑" panose="020B0503020204020204" charset="-122"/>
              </a:rPr>
              <a:t>岗位设置是岗位管理的首要工作，它是设置岗位并赋予各个岗位特定功能的过程。</a:t>
            </a:r>
            <a:endParaRPr lang="zh-CN" altLang="en-US" sz="1600" dirty="0">
              <a:ea typeface="微软雅黑" panose="020B0503020204020204" charset="-122"/>
            </a:endParaRPr>
          </a:p>
        </p:txBody>
      </p:sp>
      <p:sp>
        <p:nvSpPr>
          <p:cNvPr id="35" name="文本框 34"/>
          <p:cNvSpPr txBox="1"/>
          <p:nvPr>
            <p:custDataLst>
              <p:tags r:id="rId11"/>
            </p:custDataLst>
          </p:nvPr>
        </p:nvSpPr>
        <p:spPr>
          <a:xfrm>
            <a:off x="1346858" y="4544838"/>
            <a:ext cx="3137584" cy="369332"/>
          </a:xfrm>
          <a:prstGeom prst="rect">
            <a:avLst/>
          </a:prstGeom>
        </p:spPr>
        <p:txBody>
          <a:bodyPr wrap="none" anchor="ctr" anchorCtr="0">
            <a:normAutofit fontScale="90000"/>
          </a:bodyPr>
          <a:lstStyle>
            <a:defPPr>
              <a:defRPr lang="zh-CN"/>
            </a:defPPr>
            <a:lvl1pPr lvl="0" algn="r">
              <a:defRPr b="1">
                <a:solidFill>
                  <a:srgbClr val="FFCF00"/>
                </a:solidFill>
                <a:latin typeface="Calibri" panose="020F0502020204030204"/>
                <a:ea typeface="宋体" panose="02010600030101010101" pitchFamily="2" charset="-122"/>
                <a:cs typeface="Arial" panose="020B0604020202020204" pitchFamily="34" charset="0"/>
              </a:defRPr>
            </a:lvl1pPr>
          </a:lstStyle>
          <a:p>
            <a:pPr algn="ctr"/>
            <a:r>
              <a:rPr lang="zh-CN" altLang="en-US" dirty="0">
                <a:latin typeface="Calibri" panose="020F0502020204030204" charset="0"/>
                <a:ea typeface="微软雅黑" panose="020B0503020204020204" charset="-122"/>
                <a:cs typeface="+mn-ea"/>
              </a:rPr>
              <a:t>2. 岗位填充</a:t>
            </a:r>
            <a:endParaRPr lang="zh-CN" altLang="en-US" dirty="0">
              <a:latin typeface="Calibri" panose="020F0502020204030204" charset="0"/>
              <a:ea typeface="微软雅黑" panose="020B0503020204020204" charset="-122"/>
              <a:cs typeface="+mn-ea"/>
            </a:endParaRPr>
          </a:p>
        </p:txBody>
      </p:sp>
      <p:sp>
        <p:nvSpPr>
          <p:cNvPr id="36" name="文本框 35"/>
          <p:cNvSpPr txBox="1"/>
          <p:nvPr>
            <p:custDataLst>
              <p:tags r:id="rId12"/>
            </p:custDataLst>
          </p:nvPr>
        </p:nvSpPr>
        <p:spPr>
          <a:xfrm>
            <a:off x="874395" y="4914265"/>
            <a:ext cx="3609975" cy="1651635"/>
          </a:xfrm>
          <a:prstGeom prst="rect">
            <a:avLst/>
          </a:prstGeom>
        </p:spPr>
        <p:txBody>
          <a:bodyPr wrap="square"/>
          <a:lstStyle>
            <a:defPPr>
              <a:defRPr lang="zh-CN"/>
            </a:defPPr>
            <a:lvl1pPr lvl="0" algn="r">
              <a:lnSpc>
                <a:spcPct val="160000"/>
              </a:lnSpc>
              <a:defRPr>
                <a:ea typeface="宋体" panose="02010600030101010101" pitchFamily="2" charset="-122"/>
              </a:defRPr>
            </a:lvl1pPr>
          </a:lstStyle>
          <a:p>
            <a:pPr algn="l"/>
            <a:r>
              <a:rPr lang="zh-CN" altLang="en-US" sz="1600" dirty="0">
                <a:ea typeface="微软雅黑" panose="020B0503020204020204" charset="-122"/>
              </a:rPr>
              <a:t>岗位设置只是搭起了一个框架，还需要规范性地填充人员到相应的岗位上去，只有这样，才能使岗位发挥应有的作用和功能。</a:t>
            </a:r>
            <a:endParaRPr lang="zh-CN" altLang="en-US" sz="1600" dirty="0">
              <a:ea typeface="微软雅黑" panose="020B050302020402020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二、创业团队的绩效管理</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15" name="直接连接符 14"/>
          <p:cNvCxnSpPr/>
          <p:nvPr>
            <p:custDataLst>
              <p:tags r:id="rId1"/>
            </p:custDataLst>
          </p:nvPr>
        </p:nvCxnSpPr>
        <p:spPr>
          <a:xfrm>
            <a:off x="1228553" y="983012"/>
            <a:ext cx="0" cy="5581745"/>
          </a:xfrm>
          <a:prstGeom prst="line">
            <a:avLst/>
          </a:prstGeom>
        </p:spPr>
        <p:style>
          <a:lnRef idx="1">
            <a:srgbClr val="1F74AD"/>
          </a:lnRef>
          <a:fillRef idx="0">
            <a:srgbClr val="1F74AD"/>
          </a:fillRef>
          <a:effectRef idx="0">
            <a:srgbClr val="1F74AD"/>
          </a:effectRef>
          <a:fontRef idx="minor">
            <a:srgbClr val="000000"/>
          </a:fontRef>
        </p:style>
      </p:cxnSp>
      <p:sp>
        <p:nvSpPr>
          <p:cNvPr id="16" name="任意多边形 15"/>
          <p:cNvSpPr/>
          <p:nvPr>
            <p:custDataLst>
              <p:tags r:id="rId2"/>
            </p:custDataLst>
          </p:nvPr>
        </p:nvSpPr>
        <p:spPr>
          <a:xfrm>
            <a:off x="1228554" y="2404404"/>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3498D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37" name="任意多边形 36"/>
          <p:cNvSpPr/>
          <p:nvPr>
            <p:custDataLst>
              <p:tags r:id="rId3"/>
            </p:custDataLst>
          </p:nvPr>
        </p:nvSpPr>
        <p:spPr>
          <a:xfrm>
            <a:off x="1908498" y="2754678"/>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5" name="文本框 74"/>
          <p:cNvSpPr txBox="1"/>
          <p:nvPr>
            <p:custDataLst>
              <p:tags r:id="rId4"/>
            </p:custDataLst>
          </p:nvPr>
        </p:nvSpPr>
        <p:spPr>
          <a:xfrm>
            <a:off x="2433320" y="2725420"/>
            <a:ext cx="3282950" cy="534670"/>
          </a:xfrm>
          <a:prstGeom prst="rect">
            <a:avLst/>
          </a:prstGeom>
          <a:noFill/>
        </p:spPr>
        <p:txBody>
          <a:bodyPr wrap="square" rtlCol="0" anchor="ctr">
            <a:normAutofit/>
          </a:bodyPr>
          <a:p>
            <a:pPr>
              <a:lnSpc>
                <a:spcPct val="120000"/>
              </a:lnSpc>
            </a:pPr>
            <a:r>
              <a:rPr lang="zh-CN" altLang="en-US" sz="1600" spc="150">
                <a:solidFill>
                  <a:srgbClr val="3498DB"/>
                </a:solidFill>
                <a:latin typeface="Arial" panose="020B0604020202020204" pitchFamily="34" charset="0"/>
                <a:ea typeface="微软雅黑" panose="020B0503020204020204" charset="-122"/>
                <a:sym typeface="Arial" panose="020B0604020202020204" pitchFamily="34" charset="0"/>
              </a:rPr>
              <a:t>（二）绩效管理中的计划</a:t>
            </a:r>
            <a:endParaRPr lang="zh-CN" altLang="en-US" sz="1600" spc="150">
              <a:solidFill>
                <a:srgbClr val="3498DB"/>
              </a:solidFill>
              <a:latin typeface="Arial" panose="020B0604020202020204" pitchFamily="34" charset="0"/>
              <a:ea typeface="微软雅黑" panose="020B0503020204020204" charset="-122"/>
              <a:sym typeface="Arial" panose="020B0604020202020204" pitchFamily="34" charset="0"/>
            </a:endParaRPr>
          </a:p>
        </p:txBody>
      </p:sp>
      <p:sp>
        <p:nvSpPr>
          <p:cNvPr id="63" name="任意多边形 62"/>
          <p:cNvSpPr/>
          <p:nvPr>
            <p:custDataLst>
              <p:tags r:id="rId5"/>
            </p:custDataLst>
          </p:nvPr>
        </p:nvSpPr>
        <p:spPr>
          <a:xfrm>
            <a:off x="1228554" y="3501414"/>
            <a:ext cx="679942" cy="834473"/>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64" name="任意多边形 63"/>
          <p:cNvSpPr/>
          <p:nvPr>
            <p:custDataLst>
              <p:tags r:id="rId6"/>
            </p:custDataLst>
          </p:nvPr>
        </p:nvSpPr>
        <p:spPr>
          <a:xfrm>
            <a:off x="1908498" y="3851688"/>
            <a:ext cx="462737" cy="484200"/>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zh-CN" altLang="en-US"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6" name="文本框 75"/>
          <p:cNvSpPr txBox="1"/>
          <p:nvPr>
            <p:custDataLst>
              <p:tags r:id="rId7"/>
            </p:custDataLst>
          </p:nvPr>
        </p:nvSpPr>
        <p:spPr>
          <a:xfrm>
            <a:off x="2433320" y="3826510"/>
            <a:ext cx="3282315" cy="534670"/>
          </a:xfrm>
          <a:prstGeom prst="rect">
            <a:avLst/>
          </a:prstGeom>
          <a:noFill/>
        </p:spPr>
        <p:txBody>
          <a:bodyPr wrap="square" rtlCol="0" anchor="ctr">
            <a:normAutofit/>
          </a:bodyPr>
          <a:p>
            <a:pPr>
              <a:lnSpc>
                <a:spcPct val="120000"/>
              </a:lnSpc>
            </a:pPr>
            <a:r>
              <a:rPr lang="zh-CN" altLang="en-US" sz="1600" spc="150" dirty="0">
                <a:solidFill>
                  <a:srgbClr val="1AA3AA"/>
                </a:solidFill>
                <a:latin typeface="Arial" panose="020B0604020202020204" pitchFamily="34" charset="0"/>
                <a:ea typeface="微软雅黑" panose="020B0503020204020204" charset="-122"/>
                <a:sym typeface="Arial" panose="020B0604020202020204" pitchFamily="34" charset="0"/>
              </a:rPr>
              <a:t>（三）绩效管理中的辅导</a:t>
            </a:r>
            <a:endParaRPr lang="zh-CN" altLang="en-US" sz="1600" spc="150"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sp>
        <p:nvSpPr>
          <p:cNvPr id="69" name="任意多边形 68"/>
          <p:cNvSpPr/>
          <p:nvPr>
            <p:custDataLst>
              <p:tags r:id="rId8"/>
            </p:custDataLst>
          </p:nvPr>
        </p:nvSpPr>
        <p:spPr>
          <a:xfrm>
            <a:off x="1228554" y="4602341"/>
            <a:ext cx="679942" cy="834473"/>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69A35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70" name="任意多边形 69"/>
          <p:cNvSpPr/>
          <p:nvPr>
            <p:custDataLst>
              <p:tags r:id="rId9"/>
            </p:custDataLst>
          </p:nvPr>
        </p:nvSpPr>
        <p:spPr>
          <a:xfrm>
            <a:off x="1908498" y="4952615"/>
            <a:ext cx="462737" cy="484200"/>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rPr>
              <a:t>D</a:t>
            </a:r>
            <a:endParaRPr lang="zh-CN" altLang="en-US"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7" name="文本框 76"/>
          <p:cNvSpPr txBox="1"/>
          <p:nvPr>
            <p:custDataLst>
              <p:tags r:id="rId10"/>
            </p:custDataLst>
          </p:nvPr>
        </p:nvSpPr>
        <p:spPr>
          <a:xfrm>
            <a:off x="2433320" y="4931410"/>
            <a:ext cx="3282315" cy="534670"/>
          </a:xfrm>
          <a:prstGeom prst="rect">
            <a:avLst/>
          </a:prstGeom>
          <a:noFill/>
        </p:spPr>
        <p:txBody>
          <a:bodyPr wrap="square" rtlCol="0" anchor="ctr">
            <a:normAutofit/>
          </a:bodyPr>
          <a:p>
            <a:pPr>
              <a:lnSpc>
                <a:spcPct val="120000"/>
              </a:lnSpc>
            </a:pPr>
            <a:r>
              <a:rPr lang="zh-CN" altLang="en-US" sz="1600" spc="150" dirty="0">
                <a:solidFill>
                  <a:srgbClr val="69A35B"/>
                </a:solidFill>
                <a:latin typeface="Arial" panose="020B0604020202020204" pitchFamily="34" charset="0"/>
                <a:ea typeface="微软雅黑" panose="020B0503020204020204" charset="-122"/>
                <a:sym typeface="Arial" panose="020B0604020202020204" pitchFamily="34" charset="0"/>
              </a:rPr>
              <a:t>（四）绩效管理中的评价</a:t>
            </a:r>
            <a:endParaRPr lang="zh-CN" altLang="en-US" sz="1600" spc="150"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sp>
        <p:nvSpPr>
          <p:cNvPr id="17" name="任意多边形 16"/>
          <p:cNvSpPr/>
          <p:nvPr>
            <p:custDataLst>
              <p:tags r:id="rId11"/>
            </p:custDataLst>
          </p:nvPr>
        </p:nvSpPr>
        <p:spPr>
          <a:xfrm>
            <a:off x="1228554" y="5707176"/>
            <a:ext cx="679942" cy="834473"/>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9BBB59">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18" name="任意多边形 17"/>
          <p:cNvSpPr/>
          <p:nvPr>
            <p:custDataLst>
              <p:tags r:id="rId12"/>
            </p:custDataLst>
          </p:nvPr>
        </p:nvSpPr>
        <p:spPr>
          <a:xfrm>
            <a:off x="1908498" y="6057450"/>
            <a:ext cx="462737" cy="484200"/>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rPr>
              <a:t>E</a:t>
            </a:r>
            <a:endParaRPr lang="zh-CN" altLang="en-US"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13"/>
            </p:custDataLst>
          </p:nvPr>
        </p:nvSpPr>
        <p:spPr>
          <a:xfrm>
            <a:off x="2433320" y="6036310"/>
            <a:ext cx="3281680" cy="534670"/>
          </a:xfrm>
          <a:prstGeom prst="rect">
            <a:avLst/>
          </a:prstGeom>
          <a:noFill/>
        </p:spPr>
        <p:txBody>
          <a:bodyPr wrap="square" rtlCol="0" anchor="ctr">
            <a:normAutofit/>
          </a:bodyPr>
          <a:p>
            <a:pPr>
              <a:lnSpc>
                <a:spcPct val="120000"/>
              </a:lnSpc>
            </a:pPr>
            <a:r>
              <a:rPr lang="zh-CN" altLang="en-US" sz="1600" spc="150" dirty="0">
                <a:solidFill>
                  <a:srgbClr val="9BBB59"/>
                </a:solidFill>
                <a:latin typeface="Arial" panose="020B0604020202020204" pitchFamily="34" charset="0"/>
                <a:ea typeface="微软雅黑" panose="020B0503020204020204" charset="-122"/>
                <a:sym typeface="Arial" panose="020B0604020202020204" pitchFamily="34" charset="0"/>
              </a:rPr>
              <a:t>（五）绩效管理中的报酬</a:t>
            </a:r>
            <a:endParaRPr lang="zh-CN" altLang="en-US" sz="1600" spc="150" dirty="0">
              <a:solidFill>
                <a:srgbClr val="9BBB59"/>
              </a:solidFill>
              <a:latin typeface="Arial" panose="020B0604020202020204" pitchFamily="34" charset="0"/>
              <a:ea typeface="微软雅黑" panose="020B0503020204020204" charset="-122"/>
              <a:sym typeface="Arial" panose="020B0604020202020204" pitchFamily="34" charset="0"/>
            </a:endParaRPr>
          </a:p>
        </p:txBody>
      </p:sp>
      <p:sp>
        <p:nvSpPr>
          <p:cNvPr id="22" name="任意多边形 21"/>
          <p:cNvSpPr/>
          <p:nvPr>
            <p:custDataLst>
              <p:tags r:id="rId14"/>
            </p:custDataLst>
          </p:nvPr>
        </p:nvSpPr>
        <p:spPr>
          <a:xfrm>
            <a:off x="1228554" y="1307394"/>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sz="2000">
              <a:latin typeface="Arial" panose="020B0604020202020204" pitchFamily="34" charset="0"/>
              <a:ea typeface="微软雅黑" panose="020B0503020204020204" charset="-122"/>
              <a:sym typeface="Arial" panose="020B0604020202020204" pitchFamily="34" charset="0"/>
            </a:endParaRPr>
          </a:p>
        </p:txBody>
      </p:sp>
      <p:sp>
        <p:nvSpPr>
          <p:cNvPr id="23" name="任意多边形 22"/>
          <p:cNvSpPr/>
          <p:nvPr>
            <p:custDataLst>
              <p:tags r:id="rId15"/>
            </p:custDataLst>
          </p:nvPr>
        </p:nvSpPr>
        <p:spPr>
          <a:xfrm>
            <a:off x="1908498" y="1657668"/>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r>
              <a:rPr lang="en-US" altLang="zh-CN"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2000" spc="3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16"/>
            </p:custDataLst>
          </p:nvPr>
        </p:nvSpPr>
        <p:spPr>
          <a:xfrm>
            <a:off x="2433320" y="1628140"/>
            <a:ext cx="3282950" cy="534670"/>
          </a:xfrm>
          <a:prstGeom prst="rect">
            <a:avLst/>
          </a:prstGeom>
          <a:noFill/>
        </p:spPr>
        <p:txBody>
          <a:bodyPr wrap="square" rtlCol="0" anchor="ctr">
            <a:normAutofit/>
          </a:bodyPr>
          <a:p>
            <a:pPr>
              <a:lnSpc>
                <a:spcPct val="120000"/>
              </a:lnSpc>
            </a:pPr>
            <a:r>
              <a:rPr lang="zh-CN" altLang="en-US" sz="1600" spc="150" dirty="0">
                <a:solidFill>
                  <a:srgbClr val="1F74AD"/>
                </a:solidFill>
                <a:latin typeface="Arial" panose="020B0604020202020204" pitchFamily="34" charset="0"/>
                <a:ea typeface="微软雅黑" panose="020B0503020204020204" charset="-122"/>
                <a:sym typeface="Arial" panose="020B0604020202020204" pitchFamily="34" charset="0"/>
              </a:rPr>
              <a:t>（一）绩效管理的原则</a:t>
            </a:r>
            <a:endParaRPr lang="zh-CN" altLang="en-US" sz="1600"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pic>
        <p:nvPicPr>
          <p:cNvPr id="20" name="图片 19"/>
          <p:cNvPicPr>
            <a:picLocks noChangeAspect="1"/>
          </p:cNvPicPr>
          <p:nvPr/>
        </p:nvPicPr>
        <p:blipFill>
          <a:blip r:embed="rId17"/>
          <a:stretch>
            <a:fillRect/>
          </a:stretch>
        </p:blipFill>
        <p:spPr>
          <a:xfrm>
            <a:off x="6393180" y="1657985"/>
            <a:ext cx="4549775" cy="45497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685" y="415925"/>
            <a:ext cx="592074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三、创业团队的管理技巧和策略</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8" name="矩形: 圆角 67"/>
          <p:cNvSpPr/>
          <p:nvPr/>
        </p:nvSpPr>
        <p:spPr>
          <a:xfrm>
            <a:off x="1090930" y="1625600"/>
            <a:ext cx="10046335" cy="1097915"/>
          </a:xfrm>
          <a:prstGeom prst="round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矩形 68"/>
          <p:cNvSpPr/>
          <p:nvPr/>
        </p:nvSpPr>
        <p:spPr>
          <a:xfrm>
            <a:off x="1307811" y="1701640"/>
            <a:ext cx="9622971" cy="829945"/>
          </a:xfrm>
          <a:prstGeom prst="rect">
            <a:avLst/>
          </a:prstGeom>
        </p:spPr>
        <p:txBody>
          <a:bodyPr wrap="square">
            <a:spAutoFit/>
          </a:bodyPr>
          <a:lstStyle/>
          <a:p>
            <a:pPr algn="l" fontAlgn="auto">
              <a:lnSpc>
                <a:spcPct val="150000"/>
              </a:lnSpc>
            </a:pPr>
            <a:r>
              <a:rPr lang="zh-CN" altLang="en-US" sz="1600" b="1" i="0" dirty="0">
                <a:solidFill>
                  <a:schemeClr val="bg1"/>
                </a:solidFill>
                <a:effectLst/>
                <a:cs typeface="+mn-ea"/>
                <a:sym typeface="+mn-lt"/>
              </a:rPr>
              <a:t>创业团队的管理重点是在维持团队稳定的前提下发挥团队多样性优势，激励团队成员协作共进。根据创业团队经历的不同阶段，如图 5-2 所示，创业团队可能需要不同的管理技巧和策略。</a:t>
            </a:r>
            <a:endParaRPr lang="zh-CN" altLang="en-US" sz="1600" b="1" i="0" dirty="0">
              <a:solidFill>
                <a:schemeClr val="bg1"/>
              </a:solidFill>
              <a:effectLst/>
              <a:cs typeface="+mn-ea"/>
              <a:sym typeface="+mn-lt"/>
            </a:endParaRPr>
          </a:p>
        </p:txBody>
      </p:sp>
      <p:pic>
        <p:nvPicPr>
          <p:cNvPr id="6" name="图片 5"/>
          <p:cNvPicPr>
            <a:picLocks noChangeAspect="1"/>
          </p:cNvPicPr>
          <p:nvPr/>
        </p:nvPicPr>
        <p:blipFill>
          <a:blip r:embed="rId1"/>
          <a:stretch>
            <a:fillRect/>
          </a:stretch>
        </p:blipFill>
        <p:spPr>
          <a:xfrm>
            <a:off x="2460625" y="3054350"/>
            <a:ext cx="7498715" cy="291592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685" y="415925"/>
            <a:ext cx="592074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r>
              <a:rPr kumimoji="0" sz="2665" i="0" u="none" strike="noStrike" cap="none" spc="0" normalizeH="0" baseline="0" dirty="0">
                <a:solidFill>
                  <a:schemeClr val="tx2">
                    <a:lumMod val="75000"/>
                  </a:schemeClr>
                </a:solidFill>
                <a:cs typeface="+mn-ea"/>
                <a:sym typeface="+mn-lt"/>
              </a:rPr>
              <a:t>三、创业团队的管理技巧和策略</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2" name="单圆角矩形 2"/>
          <p:cNvSpPr/>
          <p:nvPr>
            <p:custDataLst>
              <p:tags r:id="rId1"/>
            </p:custDataLst>
          </p:nvPr>
        </p:nvSpPr>
        <p:spPr>
          <a:xfrm rot="2727951" flipH="1">
            <a:off x="5410876" y="2196181"/>
            <a:ext cx="1851564" cy="1083078"/>
          </a:xfrm>
          <a:prstGeom prst="round1Rect">
            <a:avLst>
              <a:gd name="adj" fmla="val 4610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43" name="单圆角矩形 3"/>
          <p:cNvSpPr/>
          <p:nvPr>
            <p:custDataLst>
              <p:tags r:id="rId2"/>
            </p:custDataLst>
          </p:nvPr>
        </p:nvSpPr>
        <p:spPr>
          <a:xfrm rot="18906211" flipH="1">
            <a:off x="4074708" y="2991410"/>
            <a:ext cx="1851562" cy="1083078"/>
          </a:xfrm>
          <a:prstGeom prst="round1Rect">
            <a:avLst>
              <a:gd name="adj" fmla="val 461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44" name="单圆角矩形 4"/>
          <p:cNvSpPr/>
          <p:nvPr>
            <p:custDataLst>
              <p:tags r:id="rId3"/>
            </p:custDataLst>
          </p:nvPr>
        </p:nvSpPr>
        <p:spPr>
          <a:xfrm rot="8101978" flipH="1">
            <a:off x="6202864" y="3536846"/>
            <a:ext cx="1851562" cy="1083078"/>
          </a:xfrm>
          <a:prstGeom prst="round1Rect">
            <a:avLst>
              <a:gd name="adj" fmla="val 461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45" name="单圆角矩形 9"/>
          <p:cNvSpPr/>
          <p:nvPr>
            <p:custDataLst>
              <p:tags r:id="rId4"/>
            </p:custDataLst>
          </p:nvPr>
        </p:nvSpPr>
        <p:spPr>
          <a:xfrm rot="2727951" flipV="1">
            <a:off x="4866362" y="4332411"/>
            <a:ext cx="1851564" cy="1083078"/>
          </a:xfrm>
          <a:prstGeom prst="round1Rect">
            <a:avLst>
              <a:gd name="adj" fmla="val 4610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54" name="KSO_Shape"/>
          <p:cNvSpPr/>
          <p:nvPr>
            <p:custDataLst>
              <p:tags r:id="rId5"/>
            </p:custDataLst>
          </p:nvPr>
        </p:nvSpPr>
        <p:spPr>
          <a:xfrm>
            <a:off x="5534504" y="4689462"/>
            <a:ext cx="487793" cy="322870"/>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55" name="KSO_Shape"/>
          <p:cNvSpPr/>
          <p:nvPr>
            <p:custDataLst>
              <p:tags r:id="rId6"/>
            </p:custDataLst>
          </p:nvPr>
        </p:nvSpPr>
        <p:spPr>
          <a:xfrm>
            <a:off x="6090936" y="2638923"/>
            <a:ext cx="451437" cy="34234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56" name="KSO_Shape"/>
          <p:cNvSpPr/>
          <p:nvPr>
            <p:custDataLst>
              <p:tags r:id="rId7"/>
            </p:custDataLst>
          </p:nvPr>
        </p:nvSpPr>
        <p:spPr>
          <a:xfrm>
            <a:off x="6896092" y="3921222"/>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pPr>
            <a:endParaRPr 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cxnSp>
        <p:nvCxnSpPr>
          <p:cNvPr id="6" name="直接连接符 5"/>
          <p:cNvCxnSpPr>
            <a:endCxn id="42" idx="0"/>
          </p:cNvCxnSpPr>
          <p:nvPr>
            <p:custDataLst>
              <p:tags r:id="rId8"/>
            </p:custDataLst>
          </p:nvPr>
        </p:nvCxnSpPr>
        <p:spPr>
          <a:xfrm flipH="1">
            <a:off x="6722684" y="1894523"/>
            <a:ext cx="1512308" cy="463397"/>
          </a:xfrm>
          <a:prstGeom prst="line">
            <a:avLst/>
          </a:prstGeom>
          <a:ln w="12700">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45" idx="0"/>
          </p:cNvCxnSpPr>
          <p:nvPr>
            <p:custDataLst>
              <p:tags r:id="rId9"/>
            </p:custDataLst>
          </p:nvPr>
        </p:nvCxnSpPr>
        <p:spPr>
          <a:xfrm flipH="1" flipV="1">
            <a:off x="3962448" y="4754563"/>
            <a:ext cx="1443669" cy="499187"/>
          </a:xfrm>
          <a:prstGeom prst="line">
            <a:avLst/>
          </a:prstGeom>
          <a:ln w="12700">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0"/>
            </p:custDataLst>
          </p:nvPr>
        </p:nvCxnSpPr>
        <p:spPr>
          <a:xfrm flipH="1" flipV="1">
            <a:off x="3885248" y="2357920"/>
            <a:ext cx="659875" cy="622468"/>
          </a:xfrm>
          <a:prstGeom prst="line">
            <a:avLst/>
          </a:prstGeom>
          <a:ln w="12700">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8" name="直接连接符 67"/>
          <p:cNvCxnSpPr>
            <a:endCxn id="44" idx="0"/>
          </p:cNvCxnSpPr>
          <p:nvPr>
            <p:custDataLst>
              <p:tags r:id="rId11"/>
            </p:custDataLst>
          </p:nvPr>
        </p:nvCxnSpPr>
        <p:spPr>
          <a:xfrm flipH="1" flipV="1">
            <a:off x="7511351" y="4461531"/>
            <a:ext cx="723642" cy="293032"/>
          </a:xfrm>
          <a:prstGeom prst="line">
            <a:avLst/>
          </a:prstGeom>
          <a:ln w="12700">
            <a:solidFill>
              <a:schemeClr val="bg1">
                <a:lumMod val="6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12" name="文本框 11"/>
          <p:cNvSpPr txBox="1"/>
          <p:nvPr>
            <p:custDataLst>
              <p:tags r:id="rId12"/>
            </p:custDataLst>
          </p:nvPr>
        </p:nvSpPr>
        <p:spPr>
          <a:xfrm>
            <a:off x="934403" y="2013903"/>
            <a:ext cx="2879725" cy="560070"/>
          </a:xfrm>
          <a:prstGeom prst="rect">
            <a:avLst/>
          </a:prstGeom>
          <a:noFill/>
        </p:spPr>
        <p:txBody>
          <a:bodyPr wrap="square" lIns="90000" tIns="46800" rIns="90000" bIns="46800" anchor="ctr" anchorCtr="0"/>
          <a:lstStyle>
            <a:defPPr>
              <a:defRPr lang="zh-CN"/>
            </a:defPPr>
            <a:lvl1pPr algn="r"/>
          </a:lstStyle>
          <a:p>
            <a:pPr algn="l">
              <a:lnSpc>
                <a:spcPct val="120000"/>
              </a:lnSpc>
            </a:pPr>
            <a:r>
              <a:rPr lang="zh-CN" altLang="en-US" sz="1600" b="1" spc="300" dirty="0">
                <a:latin typeface="Arial" panose="020B0604020202020204" pitchFamily="34" charset="0"/>
                <a:ea typeface="微软雅黑" panose="020B0503020204020204" charset="-122"/>
                <a:cs typeface="+mj-cs"/>
                <a:sym typeface="Arial" panose="020B0604020202020204" pitchFamily="34" charset="0"/>
              </a:rPr>
              <a:t>（三）形成期：团队愿景一致阶段</a:t>
            </a:r>
            <a:endParaRPr lang="zh-CN" altLang="en-US" sz="1600" b="1" spc="300" dirty="0">
              <a:latin typeface="Arial" panose="020B0604020202020204" pitchFamily="34" charset="0"/>
              <a:ea typeface="微软雅黑" panose="020B0503020204020204" charset="-122"/>
              <a:cs typeface="+mj-cs"/>
              <a:sym typeface="Arial" panose="020B0604020202020204" pitchFamily="34" charset="0"/>
            </a:endParaRPr>
          </a:p>
        </p:txBody>
      </p:sp>
      <p:sp>
        <p:nvSpPr>
          <p:cNvPr id="13" name="文本框 12"/>
          <p:cNvSpPr txBox="1"/>
          <p:nvPr>
            <p:custDataLst>
              <p:tags r:id="rId13"/>
            </p:custDataLst>
          </p:nvPr>
        </p:nvSpPr>
        <p:spPr>
          <a:xfrm>
            <a:off x="934720" y="2575560"/>
            <a:ext cx="3180080" cy="1011555"/>
          </a:xfrm>
          <a:prstGeom prst="rect">
            <a:avLst/>
          </a:prstGeom>
        </p:spPr>
        <p:txBody>
          <a:bodyPr wrap="square" anchor="t" anchorCtr="0"/>
          <a:lstStyle>
            <a:defPPr>
              <a:defRPr lang="zh-CN"/>
            </a:defPPr>
            <a:lvl1pPr algn="r"/>
          </a:lstStyle>
          <a:p>
            <a:pPr algn="l">
              <a:lnSpc>
                <a:spcPct val="120000"/>
              </a:lnSpc>
            </a:pPr>
            <a:r>
              <a:rPr lang="zh-CN" altLang="en-US" sz="16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经过摩擦和磨合期，团队成员逐渐适应了团队的工作氛围、了解了其他成员的性格特征。</a:t>
            </a:r>
            <a:endParaRPr lang="zh-CN" altLang="en-US" sz="16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14"/>
            </p:custDataLst>
          </p:nvPr>
        </p:nvSpPr>
        <p:spPr>
          <a:xfrm>
            <a:off x="942658" y="4422458"/>
            <a:ext cx="2879725" cy="560070"/>
          </a:xfrm>
          <a:prstGeom prst="rect">
            <a:avLst/>
          </a:prstGeom>
          <a:noFill/>
        </p:spPr>
        <p:txBody>
          <a:bodyPr wrap="square" lIns="90000" tIns="46800" rIns="90000" bIns="46800" anchor="ctr" anchorCtr="0"/>
          <a:lstStyle>
            <a:defPPr>
              <a:defRPr lang="zh-CN"/>
            </a:defPPr>
            <a:lvl1pPr algn="r"/>
          </a:lstStyle>
          <a:p>
            <a:pPr algn="l">
              <a:lnSpc>
                <a:spcPct val="120000"/>
              </a:lnSpc>
            </a:pPr>
            <a:r>
              <a:rPr lang="zh-CN" altLang="en-US" sz="1600" b="1" spc="300" dirty="0">
                <a:latin typeface="Arial" panose="020B0604020202020204" pitchFamily="34" charset="0"/>
                <a:ea typeface="微软雅黑" panose="020B0503020204020204" charset="-122"/>
                <a:cs typeface="+mj-cs"/>
                <a:sym typeface="Arial" panose="020B0604020202020204" pitchFamily="34" charset="0"/>
              </a:rPr>
              <a:t>（四）稳固期：团队制度文化稳定阶段</a:t>
            </a:r>
            <a:endParaRPr lang="zh-CN" altLang="en-US" sz="1600" b="1" spc="300" dirty="0">
              <a:latin typeface="Arial" panose="020B0604020202020204" pitchFamily="34" charset="0"/>
              <a:ea typeface="微软雅黑" panose="020B0503020204020204" charset="-122"/>
              <a:cs typeface="+mj-cs"/>
              <a:sym typeface="Arial" panose="020B0604020202020204" pitchFamily="34" charset="0"/>
            </a:endParaRPr>
          </a:p>
        </p:txBody>
      </p:sp>
      <p:sp>
        <p:nvSpPr>
          <p:cNvPr id="18" name="文本框 17"/>
          <p:cNvSpPr txBox="1"/>
          <p:nvPr>
            <p:custDataLst>
              <p:tags r:id="rId15"/>
            </p:custDataLst>
          </p:nvPr>
        </p:nvSpPr>
        <p:spPr>
          <a:xfrm>
            <a:off x="942975" y="4984115"/>
            <a:ext cx="3525520" cy="1196340"/>
          </a:xfrm>
          <a:prstGeom prst="rect">
            <a:avLst/>
          </a:prstGeom>
        </p:spPr>
        <p:txBody>
          <a:bodyPr wrap="square" anchor="t" anchorCtr="0"/>
          <a:lstStyle>
            <a:defPPr>
              <a:defRPr lang="zh-CN"/>
            </a:defPPr>
            <a:lvl1pPr algn="r"/>
          </a:lstStyle>
          <a:p>
            <a:pPr algn="l">
              <a:lnSpc>
                <a:spcPct val="120000"/>
              </a:lnSpc>
            </a:pPr>
            <a:r>
              <a:rPr lang="zh-CN" altLang="en-US" sz="16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在团队愿景基本形成之后，创业团队已经在组织中稳固下来，创业团队成员已彼此充分了解。</a:t>
            </a:r>
            <a:endParaRPr lang="zh-CN" altLang="en-US" sz="16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16"/>
            </p:custDataLst>
          </p:nvPr>
        </p:nvSpPr>
        <p:spPr>
          <a:xfrm>
            <a:off x="8395018" y="1545273"/>
            <a:ext cx="2879725" cy="560070"/>
          </a:xfrm>
          <a:prstGeom prst="rect">
            <a:avLst/>
          </a:prstGeom>
          <a:noFill/>
        </p:spPr>
        <p:txBody>
          <a:bodyPr wrap="square" lIns="90000" tIns="46800" rIns="90000" bIns="46800" anchor="ctr" anchorCtr="0"/>
          <a:lstStyle>
            <a:defPPr>
              <a:defRPr lang="zh-CN"/>
            </a:defPPr>
            <a:lvl1pPr algn="r"/>
          </a:lstStyle>
          <a:p>
            <a:pPr algn="l">
              <a:lnSpc>
                <a:spcPct val="120000"/>
              </a:lnSpc>
            </a:pPr>
            <a:r>
              <a:rPr lang="zh-CN" altLang="en-US" sz="1600" b="1" spc="300" dirty="0">
                <a:latin typeface="Arial" panose="020B0604020202020204" pitchFamily="34" charset="0"/>
                <a:ea typeface="微软雅黑" panose="020B0503020204020204" charset="-122"/>
                <a:cs typeface="+mj-cs"/>
                <a:sym typeface="Arial" panose="020B0604020202020204" pitchFamily="34" charset="0"/>
              </a:rPr>
              <a:t>（一）组建期：团队自发形成阶段</a:t>
            </a:r>
            <a:endParaRPr lang="zh-CN" altLang="en-US" sz="1600" b="1" spc="300" dirty="0">
              <a:latin typeface="Arial" panose="020B0604020202020204" pitchFamily="34" charset="0"/>
              <a:ea typeface="微软雅黑" panose="020B0503020204020204" charset="-122"/>
              <a:cs typeface="+mj-cs"/>
              <a:sym typeface="Arial" panose="020B0604020202020204" pitchFamily="34" charset="0"/>
            </a:endParaRPr>
          </a:p>
        </p:txBody>
      </p:sp>
      <p:sp>
        <p:nvSpPr>
          <p:cNvPr id="20" name="文本框 19"/>
          <p:cNvSpPr txBox="1"/>
          <p:nvPr>
            <p:custDataLst>
              <p:tags r:id="rId17"/>
            </p:custDataLst>
          </p:nvPr>
        </p:nvSpPr>
        <p:spPr>
          <a:xfrm>
            <a:off x="8395018" y="2106952"/>
            <a:ext cx="2879725" cy="777875"/>
          </a:xfrm>
          <a:prstGeom prst="rect">
            <a:avLst/>
          </a:prstGeom>
        </p:spPr>
        <p:txBody>
          <a:bodyPr wrap="square" anchor="t" anchorCtr="0">
            <a:normAutofit/>
          </a:bodyPr>
          <a:lstStyle>
            <a:defPPr>
              <a:defRPr lang="zh-CN"/>
            </a:defPPr>
            <a:lvl1pPr algn="r"/>
          </a:lstStyle>
          <a:p>
            <a:pPr algn="l">
              <a:lnSpc>
                <a:spcPct val="120000"/>
              </a:lnSpc>
            </a:pPr>
            <a:r>
              <a:rPr lang="zh-CN" altLang="en-US" sz="16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创业团队会积极寻找合适的团队成员来组建团队。</a:t>
            </a:r>
            <a:endParaRPr lang="zh-CN" altLang="en-US" sz="16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18"/>
            </p:custDataLst>
          </p:nvPr>
        </p:nvSpPr>
        <p:spPr>
          <a:xfrm>
            <a:off x="8395018" y="4451668"/>
            <a:ext cx="2879725" cy="560070"/>
          </a:xfrm>
          <a:prstGeom prst="rect">
            <a:avLst/>
          </a:prstGeom>
          <a:noFill/>
        </p:spPr>
        <p:txBody>
          <a:bodyPr wrap="square" lIns="90000" tIns="46800" rIns="90000" bIns="46800" anchor="ctr" anchorCtr="0"/>
          <a:lstStyle>
            <a:defPPr>
              <a:defRPr lang="zh-CN"/>
            </a:defPPr>
            <a:lvl1pPr algn="r"/>
          </a:lstStyle>
          <a:p>
            <a:pPr algn="l">
              <a:lnSpc>
                <a:spcPct val="120000"/>
              </a:lnSpc>
            </a:pPr>
            <a:r>
              <a:rPr lang="zh-CN" altLang="en-US" sz="1600" b="1" spc="300" dirty="0">
                <a:latin typeface="Arial" panose="020B0604020202020204" pitchFamily="34" charset="0"/>
                <a:ea typeface="微软雅黑" panose="020B0503020204020204" charset="-122"/>
                <a:cs typeface="+mj-cs"/>
                <a:sym typeface="Arial" panose="020B0604020202020204" pitchFamily="34" charset="0"/>
              </a:rPr>
              <a:t>（二）磨合期：团队渐进磨合阶段</a:t>
            </a:r>
            <a:endParaRPr lang="zh-CN" altLang="en-US" sz="1600" b="1" spc="300" dirty="0">
              <a:latin typeface="Arial" panose="020B0604020202020204" pitchFamily="34" charset="0"/>
              <a:ea typeface="微软雅黑" panose="020B0503020204020204" charset="-122"/>
              <a:cs typeface="+mj-cs"/>
              <a:sym typeface="Arial" panose="020B0604020202020204" pitchFamily="34" charset="0"/>
            </a:endParaRPr>
          </a:p>
        </p:txBody>
      </p:sp>
      <p:sp>
        <p:nvSpPr>
          <p:cNvPr id="22" name="文本框 21"/>
          <p:cNvSpPr txBox="1"/>
          <p:nvPr>
            <p:custDataLst>
              <p:tags r:id="rId19"/>
            </p:custDataLst>
          </p:nvPr>
        </p:nvSpPr>
        <p:spPr>
          <a:xfrm>
            <a:off x="8395335" y="5013325"/>
            <a:ext cx="2879725" cy="995680"/>
          </a:xfrm>
          <a:prstGeom prst="rect">
            <a:avLst/>
          </a:prstGeom>
        </p:spPr>
        <p:txBody>
          <a:bodyPr wrap="square" anchor="t" anchorCtr="0">
            <a:noAutofit/>
          </a:bodyPr>
          <a:lstStyle>
            <a:defPPr>
              <a:defRPr lang="zh-CN"/>
            </a:defPPr>
            <a:lvl1pPr algn="r"/>
          </a:lstStyle>
          <a:p>
            <a:pPr algn="l">
              <a:lnSpc>
                <a:spcPct val="120000"/>
              </a:lnSpc>
            </a:pPr>
            <a:r>
              <a:rPr lang="zh-CN" altLang="en-US" sz="16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创业团队一定要在共同的目标下增加合作机会，分享资源和知识，增进沟通和信任。</a:t>
            </a:r>
            <a:endParaRPr lang="zh-CN" altLang="en-US" sz="16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pic>
        <p:nvPicPr>
          <p:cNvPr id="23" name="图形 3"/>
          <p:cNvPicPr>
            <a:picLocks noChangeAspect="1"/>
          </p:cNvPicPr>
          <p:nvPr>
            <p:custDataLst>
              <p:tags r:id="rId20"/>
            </p:custDataLst>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4756834" y="3109669"/>
            <a:ext cx="540000" cy="540000"/>
          </a:xfrm>
          <a:prstGeom prst="rect">
            <a:avLst/>
          </a:prstGeom>
        </p:spPr>
      </p:pic>
    </p:spTree>
    <p:custDataLst>
      <p:tags r:id="rId2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244915" y="3694738"/>
            <a:ext cx="4445218"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5" name="文本框 7"/>
          <p:cNvSpPr txBox="1"/>
          <p:nvPr/>
        </p:nvSpPr>
        <p:spPr>
          <a:xfrm>
            <a:off x="7815217" y="3109963"/>
            <a:ext cx="1803251"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solidFill>
                  <a:srgbClr val="006699"/>
                </a:solidFill>
                <a:cs typeface="+mn-ea"/>
                <a:sym typeface="+mn-lt"/>
              </a:rPr>
              <a:t>PART 04</a:t>
            </a:r>
            <a:endParaRPr lang="zh-CN" altLang="en-US" sz="3200" dirty="0">
              <a:solidFill>
                <a:srgbClr val="006699"/>
              </a:solidFill>
              <a:cs typeface="+mn-ea"/>
              <a:sym typeface="+mn-lt"/>
            </a:endParaRPr>
          </a:p>
        </p:txBody>
      </p:sp>
      <p:sp>
        <p:nvSpPr>
          <p:cNvPr id="6" name="文本框 11"/>
          <p:cNvSpPr txBox="1"/>
          <p:nvPr/>
        </p:nvSpPr>
        <p:spPr>
          <a:xfrm>
            <a:off x="9505950" y="3113405"/>
            <a:ext cx="2686050" cy="10763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006699"/>
                </a:solidFill>
                <a:cs typeface="+mn-ea"/>
                <a:sym typeface="+mn-lt"/>
              </a:rPr>
              <a:t>团队激励与企业文化建设</a:t>
            </a:r>
            <a:endParaRPr lang="zh-CN" altLang="en-US" sz="3200" dirty="0">
              <a:solidFill>
                <a:srgbClr val="006699"/>
              </a:solidFill>
              <a:cs typeface="+mn-ea"/>
              <a:sym typeface="+mn-lt"/>
            </a:endParaRPr>
          </a:p>
        </p:txBody>
      </p:sp>
      <p:sp>
        <p:nvSpPr>
          <p:cNvPr id="7" name="平行四边形 6"/>
          <p:cNvSpPr/>
          <p:nvPr/>
        </p:nvSpPr>
        <p:spPr>
          <a:xfrm>
            <a:off x="6470433" y="3164688"/>
            <a:ext cx="1216152" cy="533400"/>
          </a:xfrm>
          <a:prstGeom prst="parallelogram">
            <a:avLst/>
          </a:prstGeom>
          <a:solidFill>
            <a:srgbClr val="006699"/>
          </a:solid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pic>
        <p:nvPicPr>
          <p:cNvPr id="9" name="图片 8"/>
          <p:cNvPicPr>
            <a:picLocks noChangeAspect="1"/>
          </p:cNvPicPr>
          <p:nvPr/>
        </p:nvPicPr>
        <p:blipFill>
          <a:blip r:embed="rId1"/>
          <a:stretch>
            <a:fillRect/>
          </a:stretch>
        </p:blipFill>
        <p:spPr>
          <a:xfrm>
            <a:off x="0" y="1603147"/>
            <a:ext cx="6096528" cy="3627434"/>
          </a:xfrm>
          <a:prstGeom prst="parallelogram">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1235710" y="2406650"/>
            <a:ext cx="2921000" cy="4131945"/>
          </a:xfrm>
          <a:prstGeom prst="roundRect">
            <a:avLst/>
          </a:prstGeom>
          <a:noFill/>
          <a:ln>
            <a:solidFill>
              <a:srgbClr val="0B76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cs typeface="+mn-ea"/>
              <a:sym typeface="+mn-lt"/>
            </a:endParaRPr>
          </a:p>
        </p:txBody>
      </p:sp>
      <p:sp>
        <p:nvSpPr>
          <p:cNvPr id="11" name="矩形: 圆角 10"/>
          <p:cNvSpPr/>
          <p:nvPr/>
        </p:nvSpPr>
        <p:spPr>
          <a:xfrm>
            <a:off x="4591050" y="2435225"/>
            <a:ext cx="2921000" cy="4131945"/>
          </a:xfrm>
          <a:prstGeom prst="roundRect">
            <a:avLst/>
          </a:prstGeom>
          <a:noFill/>
          <a:ln>
            <a:solidFill>
              <a:srgbClr val="0B76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cs typeface="+mn-ea"/>
              <a:sym typeface="+mn-lt"/>
            </a:endParaRPr>
          </a:p>
        </p:txBody>
      </p:sp>
      <p:sp>
        <p:nvSpPr>
          <p:cNvPr id="12" name="矩形: 圆角 11"/>
          <p:cNvSpPr/>
          <p:nvPr/>
        </p:nvSpPr>
        <p:spPr>
          <a:xfrm>
            <a:off x="7773035" y="2437130"/>
            <a:ext cx="2921000" cy="4131945"/>
          </a:xfrm>
          <a:prstGeom prst="roundRect">
            <a:avLst/>
          </a:prstGeom>
          <a:noFill/>
          <a:ln>
            <a:solidFill>
              <a:srgbClr val="0B76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cs typeface="+mn-ea"/>
              <a:sym typeface="+mn-lt"/>
            </a:endParaRPr>
          </a:p>
        </p:txBody>
      </p:sp>
      <p:pic>
        <p:nvPicPr>
          <p:cNvPr id="59" name="图片 58"/>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l="25577" t="20787" r="4270" b="10917"/>
          <a:stretch>
            <a:fillRect/>
          </a:stretch>
        </p:blipFill>
        <p:spPr>
          <a:xfrm>
            <a:off x="1817370" y="1162685"/>
            <a:ext cx="1845310" cy="1764030"/>
          </a:xfrm>
          <a:prstGeom prst="ellipse">
            <a:avLst/>
          </a:prstGeom>
        </p:spPr>
      </p:pic>
      <p:pic>
        <p:nvPicPr>
          <p:cNvPr id="60" name="图片 59"/>
          <p:cNvPicPr>
            <a:picLocks noChangeAspect="1"/>
          </p:cNvPicPr>
          <p:nvPr/>
        </p:nvPicPr>
        <p:blipFill rotWithShape="1">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l="18131" b="52044"/>
          <a:stretch>
            <a:fillRect/>
          </a:stretch>
        </p:blipFill>
        <p:spPr>
          <a:xfrm>
            <a:off x="5173345" y="1162685"/>
            <a:ext cx="1845310" cy="1764030"/>
          </a:xfrm>
          <a:prstGeom prst="ellipse">
            <a:avLst/>
          </a:prstGeom>
        </p:spPr>
      </p:pic>
      <p:pic>
        <p:nvPicPr>
          <p:cNvPr id="61" name="图片 60"/>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rcRect b="8574"/>
          <a:stretch>
            <a:fillRect/>
          </a:stretch>
        </p:blipFill>
        <p:spPr>
          <a:xfrm>
            <a:off x="8353425" y="1162685"/>
            <a:ext cx="1845310" cy="1764030"/>
          </a:xfrm>
          <a:prstGeom prst="ellipse">
            <a:avLst/>
          </a:prstGeom>
        </p:spPr>
      </p:pic>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5" dirty="0">
                <a:solidFill>
                  <a:schemeClr val="tx2">
                    <a:lumMod val="75000"/>
                  </a:schemeClr>
                </a:solidFill>
                <a:cs typeface="+mn-ea"/>
                <a:sym typeface="+mn-lt"/>
              </a:rPr>
              <a:t>一、创业团队的激励</a:t>
            </a:r>
            <a:endParaRPr lang="zh-CN" altLang="en-US" sz="2665" dirty="0">
              <a:solidFill>
                <a:schemeClr val="tx2">
                  <a:lumMod val="75000"/>
                </a:schemeClr>
              </a:solidFill>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 name="组合 6"/>
          <p:cNvGrpSpPr/>
          <p:nvPr/>
        </p:nvGrpSpPr>
        <p:grpSpPr>
          <a:xfrm>
            <a:off x="1235075" y="3074670"/>
            <a:ext cx="2860675" cy="3325495"/>
            <a:chOff x="1014670" y="2820537"/>
            <a:chExt cx="3349355" cy="3386049"/>
          </a:xfrm>
        </p:grpSpPr>
        <p:sp>
          <p:nvSpPr>
            <p:cNvPr id="8" name="文本框 19"/>
            <p:cNvSpPr txBox="1"/>
            <p:nvPr/>
          </p:nvSpPr>
          <p:spPr>
            <a:xfrm>
              <a:off x="1228791" y="3105025"/>
              <a:ext cx="3068321" cy="31015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sz="1600">
                  <a:solidFill>
                    <a:schemeClr val="tx2"/>
                  </a:solidFill>
                  <a:cs typeface="+mn-ea"/>
                  <a:sym typeface="+mn-lt"/>
                </a:rPr>
                <a:t>广义的观点认为企业文化是企业在创业和发展过程中所形成的物质文明和精神文明的总和。而狭义的观点认为企业文化属于意识范畴，仅仅包括企业的思想、意识、习惯和感情等领域。</a:t>
              </a:r>
              <a:endParaRPr lang="zh-CN" altLang="en-US" sz="1600" dirty="0">
                <a:solidFill>
                  <a:schemeClr val="tx2"/>
                </a:solidFill>
                <a:cs typeface="+mn-ea"/>
                <a:sym typeface="+mn-lt"/>
              </a:endParaRPr>
            </a:p>
          </p:txBody>
        </p:sp>
        <p:sp>
          <p:nvSpPr>
            <p:cNvPr id="9" name="矩形 8"/>
            <p:cNvSpPr/>
            <p:nvPr/>
          </p:nvSpPr>
          <p:spPr>
            <a:xfrm>
              <a:off x="1014670" y="2820537"/>
              <a:ext cx="3349355" cy="37500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b="1" dirty="0">
                  <a:solidFill>
                    <a:schemeClr val="tx2"/>
                  </a:solidFill>
                  <a:cs typeface="+mn-ea"/>
                  <a:sym typeface="+mn-lt"/>
                </a:rPr>
                <a:t>（一）创业团队文化激励</a:t>
              </a:r>
              <a:endParaRPr lang="zh-CN" altLang="en-US" b="1" dirty="0">
                <a:solidFill>
                  <a:schemeClr val="tx2"/>
                </a:solidFill>
                <a:cs typeface="+mn-ea"/>
                <a:sym typeface="+mn-lt"/>
              </a:endParaRPr>
            </a:p>
          </p:txBody>
        </p:sp>
      </p:grpSp>
      <p:grpSp>
        <p:nvGrpSpPr>
          <p:cNvPr id="13" name="组合 12"/>
          <p:cNvGrpSpPr/>
          <p:nvPr/>
        </p:nvGrpSpPr>
        <p:grpSpPr>
          <a:xfrm>
            <a:off x="2393950" y="2143760"/>
            <a:ext cx="692785" cy="680720"/>
            <a:chOff x="544648" y="4362445"/>
            <a:chExt cx="914400" cy="914400"/>
          </a:xfrm>
        </p:grpSpPr>
        <p:sp>
          <p:nvSpPr>
            <p:cNvPr id="14" name="椭圆 13"/>
            <p:cNvSpPr/>
            <p:nvPr/>
          </p:nvSpPr>
          <p:spPr>
            <a:xfrm>
              <a:off x="544648" y="4362445"/>
              <a:ext cx="914400" cy="914400"/>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2"/>
                </a:solidFill>
                <a:cs typeface="+mn-ea"/>
                <a:sym typeface="+mn-lt"/>
              </a:endParaRPr>
            </a:p>
          </p:txBody>
        </p:sp>
        <p:grpSp>
          <p:nvGrpSpPr>
            <p:cNvPr id="15" name="组合 14"/>
            <p:cNvGrpSpPr/>
            <p:nvPr/>
          </p:nvGrpSpPr>
          <p:grpSpPr>
            <a:xfrm>
              <a:off x="765546" y="4589256"/>
              <a:ext cx="536575" cy="436563"/>
              <a:chOff x="3669507" y="935831"/>
              <a:chExt cx="536575" cy="436563"/>
            </a:xfrm>
            <a:solidFill>
              <a:schemeClr val="bg1">
                <a:lumMod val="95000"/>
              </a:schemeClr>
            </a:solidFill>
          </p:grpSpPr>
          <p:sp>
            <p:nvSpPr>
              <p:cNvPr id="16" name="Freeform 152"/>
              <p:cNvSpPr/>
              <p:nvPr/>
            </p:nvSpPr>
            <p:spPr bwMode="auto">
              <a:xfrm>
                <a:off x="3669507" y="1000919"/>
                <a:ext cx="517525" cy="171450"/>
              </a:xfrm>
              <a:custGeom>
                <a:avLst/>
                <a:gdLst>
                  <a:gd name="T0" fmla="*/ 189 w 190"/>
                  <a:gd name="T1" fmla="*/ 21 h 63"/>
                  <a:gd name="T2" fmla="*/ 187 w 190"/>
                  <a:gd name="T3" fmla="*/ 18 h 63"/>
                  <a:gd name="T4" fmla="*/ 127 w 190"/>
                  <a:gd name="T5" fmla="*/ 0 h 63"/>
                  <a:gd name="T6" fmla="*/ 127 w 190"/>
                  <a:gd name="T7" fmla="*/ 2 h 63"/>
                  <a:gd name="T8" fmla="*/ 125 w 190"/>
                  <a:gd name="T9" fmla="*/ 7 h 63"/>
                  <a:gd name="T10" fmla="*/ 82 w 190"/>
                  <a:gd name="T11" fmla="*/ 19 h 63"/>
                  <a:gd name="T12" fmla="*/ 59 w 190"/>
                  <a:gd name="T13" fmla="*/ 16 h 63"/>
                  <a:gd name="T14" fmla="*/ 56 w 190"/>
                  <a:gd name="T15" fmla="*/ 12 h 63"/>
                  <a:gd name="T16" fmla="*/ 56 w 190"/>
                  <a:gd name="T17" fmla="*/ 10 h 63"/>
                  <a:gd name="T18" fmla="*/ 2 w 190"/>
                  <a:gd name="T19" fmla="*/ 42 h 63"/>
                  <a:gd name="T20" fmla="*/ 2 w 190"/>
                  <a:gd name="T21" fmla="*/ 42 h 63"/>
                  <a:gd name="T22" fmla="*/ 2 w 190"/>
                  <a:gd name="T23" fmla="*/ 42 h 63"/>
                  <a:gd name="T24" fmla="*/ 1 w 190"/>
                  <a:gd name="T25" fmla="*/ 43 h 63"/>
                  <a:gd name="T26" fmla="*/ 1 w 190"/>
                  <a:gd name="T27" fmla="*/ 44 h 63"/>
                  <a:gd name="T28" fmla="*/ 0 w 190"/>
                  <a:gd name="T29" fmla="*/ 45 h 63"/>
                  <a:gd name="T30" fmla="*/ 0 w 190"/>
                  <a:gd name="T31" fmla="*/ 45 h 63"/>
                  <a:gd name="T32" fmla="*/ 0 w 190"/>
                  <a:gd name="T33" fmla="*/ 46 h 63"/>
                  <a:gd name="T34" fmla="*/ 0 w 190"/>
                  <a:gd name="T35" fmla="*/ 47 h 63"/>
                  <a:gd name="T36" fmla="*/ 1 w 190"/>
                  <a:gd name="T37" fmla="*/ 48 h 63"/>
                  <a:gd name="T38" fmla="*/ 1 w 190"/>
                  <a:gd name="T39" fmla="*/ 48 h 63"/>
                  <a:gd name="T40" fmla="*/ 2 w 190"/>
                  <a:gd name="T41" fmla="*/ 49 h 63"/>
                  <a:gd name="T42" fmla="*/ 2 w 190"/>
                  <a:gd name="T43" fmla="*/ 49 h 63"/>
                  <a:gd name="T44" fmla="*/ 80 w 190"/>
                  <a:gd name="T45" fmla="*/ 63 h 63"/>
                  <a:gd name="T46" fmla="*/ 187 w 190"/>
                  <a:gd name="T47" fmla="*/ 26 h 63"/>
                  <a:gd name="T48" fmla="*/ 188 w 190"/>
                  <a:gd name="T49" fmla="*/ 25 h 63"/>
                  <a:gd name="T50" fmla="*/ 189 w 190"/>
                  <a:gd name="T51" fmla="*/ 2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0" h="63">
                    <a:moveTo>
                      <a:pt x="189" y="21"/>
                    </a:moveTo>
                    <a:cubicBezTo>
                      <a:pt x="189" y="20"/>
                      <a:pt x="188" y="19"/>
                      <a:pt x="187" y="18"/>
                    </a:cubicBezTo>
                    <a:cubicBezTo>
                      <a:pt x="127" y="0"/>
                      <a:pt x="127" y="0"/>
                      <a:pt x="127" y="0"/>
                    </a:cubicBezTo>
                    <a:cubicBezTo>
                      <a:pt x="127" y="1"/>
                      <a:pt x="127" y="2"/>
                      <a:pt x="127" y="2"/>
                    </a:cubicBezTo>
                    <a:cubicBezTo>
                      <a:pt x="127" y="4"/>
                      <a:pt x="127" y="6"/>
                      <a:pt x="125" y="7"/>
                    </a:cubicBezTo>
                    <a:cubicBezTo>
                      <a:pt x="112" y="15"/>
                      <a:pt x="98" y="19"/>
                      <a:pt x="82" y="19"/>
                    </a:cubicBezTo>
                    <a:cubicBezTo>
                      <a:pt x="72" y="19"/>
                      <a:pt x="64" y="17"/>
                      <a:pt x="59" y="16"/>
                    </a:cubicBezTo>
                    <a:cubicBezTo>
                      <a:pt x="57" y="15"/>
                      <a:pt x="56" y="14"/>
                      <a:pt x="56" y="12"/>
                    </a:cubicBezTo>
                    <a:cubicBezTo>
                      <a:pt x="56" y="12"/>
                      <a:pt x="56" y="11"/>
                      <a:pt x="56" y="10"/>
                    </a:cubicBezTo>
                    <a:cubicBezTo>
                      <a:pt x="2" y="42"/>
                      <a:pt x="2" y="42"/>
                      <a:pt x="2" y="42"/>
                    </a:cubicBezTo>
                    <a:cubicBezTo>
                      <a:pt x="2" y="42"/>
                      <a:pt x="2" y="42"/>
                      <a:pt x="2" y="42"/>
                    </a:cubicBezTo>
                    <a:cubicBezTo>
                      <a:pt x="2" y="42"/>
                      <a:pt x="2" y="42"/>
                      <a:pt x="2" y="42"/>
                    </a:cubicBezTo>
                    <a:cubicBezTo>
                      <a:pt x="1" y="43"/>
                      <a:pt x="1" y="43"/>
                      <a:pt x="1" y="43"/>
                    </a:cubicBezTo>
                    <a:cubicBezTo>
                      <a:pt x="1" y="43"/>
                      <a:pt x="1" y="44"/>
                      <a:pt x="1" y="44"/>
                    </a:cubicBezTo>
                    <a:cubicBezTo>
                      <a:pt x="0" y="44"/>
                      <a:pt x="0" y="44"/>
                      <a:pt x="0" y="45"/>
                    </a:cubicBezTo>
                    <a:cubicBezTo>
                      <a:pt x="0" y="45"/>
                      <a:pt x="0" y="45"/>
                      <a:pt x="0" y="45"/>
                    </a:cubicBezTo>
                    <a:cubicBezTo>
                      <a:pt x="0" y="45"/>
                      <a:pt x="0" y="46"/>
                      <a:pt x="0" y="46"/>
                    </a:cubicBezTo>
                    <a:cubicBezTo>
                      <a:pt x="0" y="46"/>
                      <a:pt x="0" y="47"/>
                      <a:pt x="0" y="47"/>
                    </a:cubicBezTo>
                    <a:cubicBezTo>
                      <a:pt x="0" y="47"/>
                      <a:pt x="0" y="47"/>
                      <a:pt x="1" y="48"/>
                    </a:cubicBezTo>
                    <a:cubicBezTo>
                      <a:pt x="1" y="48"/>
                      <a:pt x="1" y="48"/>
                      <a:pt x="1" y="48"/>
                    </a:cubicBezTo>
                    <a:cubicBezTo>
                      <a:pt x="1" y="48"/>
                      <a:pt x="1" y="49"/>
                      <a:pt x="2" y="49"/>
                    </a:cubicBezTo>
                    <a:cubicBezTo>
                      <a:pt x="2" y="49"/>
                      <a:pt x="2" y="49"/>
                      <a:pt x="2" y="49"/>
                    </a:cubicBezTo>
                    <a:cubicBezTo>
                      <a:pt x="3" y="50"/>
                      <a:pt x="37" y="63"/>
                      <a:pt x="80" y="63"/>
                    </a:cubicBezTo>
                    <a:cubicBezTo>
                      <a:pt x="114" y="63"/>
                      <a:pt x="153" y="55"/>
                      <a:pt x="187" y="26"/>
                    </a:cubicBezTo>
                    <a:cubicBezTo>
                      <a:pt x="187" y="26"/>
                      <a:pt x="188" y="26"/>
                      <a:pt x="188" y="25"/>
                    </a:cubicBezTo>
                    <a:cubicBezTo>
                      <a:pt x="189" y="24"/>
                      <a:pt x="190" y="23"/>
                      <a:pt x="1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17" name="Freeform 153"/>
              <p:cNvSpPr/>
              <p:nvPr/>
            </p:nvSpPr>
            <p:spPr bwMode="auto">
              <a:xfrm>
                <a:off x="3834607" y="935831"/>
                <a:ext cx="166688" cy="109538"/>
              </a:xfrm>
              <a:custGeom>
                <a:avLst/>
                <a:gdLst>
                  <a:gd name="T0" fmla="*/ 61 w 61"/>
                  <a:gd name="T1" fmla="*/ 26 h 40"/>
                  <a:gd name="T2" fmla="*/ 60 w 61"/>
                  <a:gd name="T3" fmla="*/ 24 h 40"/>
                  <a:gd name="T4" fmla="*/ 31 w 61"/>
                  <a:gd name="T5" fmla="*/ 0 h 40"/>
                  <a:gd name="T6" fmla="*/ 0 w 61"/>
                  <a:gd name="T7" fmla="*/ 31 h 40"/>
                  <a:gd name="T8" fmla="*/ 0 w 61"/>
                  <a:gd name="T9" fmla="*/ 32 h 40"/>
                  <a:gd name="T10" fmla="*/ 0 w 61"/>
                  <a:gd name="T11" fmla="*/ 34 h 40"/>
                  <a:gd name="T12" fmla="*/ 2 w 61"/>
                  <a:gd name="T13" fmla="*/ 37 h 40"/>
                  <a:gd name="T14" fmla="*/ 23 w 61"/>
                  <a:gd name="T15" fmla="*/ 40 h 40"/>
                  <a:gd name="T16" fmla="*/ 59 w 61"/>
                  <a:gd name="T17" fmla="*/ 29 h 40"/>
                  <a:gd name="T18" fmla="*/ 61 w 61"/>
                  <a:gd name="T19"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40">
                    <a:moveTo>
                      <a:pt x="61" y="26"/>
                    </a:moveTo>
                    <a:cubicBezTo>
                      <a:pt x="61" y="25"/>
                      <a:pt x="60" y="24"/>
                      <a:pt x="60" y="24"/>
                    </a:cubicBezTo>
                    <a:cubicBezTo>
                      <a:pt x="57" y="10"/>
                      <a:pt x="45" y="0"/>
                      <a:pt x="31" y="0"/>
                    </a:cubicBezTo>
                    <a:cubicBezTo>
                      <a:pt x="14" y="0"/>
                      <a:pt x="0" y="14"/>
                      <a:pt x="0" y="31"/>
                    </a:cubicBezTo>
                    <a:cubicBezTo>
                      <a:pt x="0" y="31"/>
                      <a:pt x="0" y="32"/>
                      <a:pt x="0" y="32"/>
                    </a:cubicBezTo>
                    <a:cubicBezTo>
                      <a:pt x="0" y="33"/>
                      <a:pt x="0" y="33"/>
                      <a:pt x="0" y="34"/>
                    </a:cubicBezTo>
                    <a:cubicBezTo>
                      <a:pt x="0" y="35"/>
                      <a:pt x="1" y="36"/>
                      <a:pt x="2" y="37"/>
                    </a:cubicBezTo>
                    <a:cubicBezTo>
                      <a:pt x="7" y="38"/>
                      <a:pt x="14" y="40"/>
                      <a:pt x="23" y="40"/>
                    </a:cubicBezTo>
                    <a:cubicBezTo>
                      <a:pt x="36" y="40"/>
                      <a:pt x="48" y="36"/>
                      <a:pt x="59" y="29"/>
                    </a:cubicBezTo>
                    <a:cubicBezTo>
                      <a:pt x="60" y="28"/>
                      <a:pt x="61" y="27"/>
                      <a:pt x="6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18" name="Freeform 154"/>
              <p:cNvSpPr/>
              <p:nvPr/>
            </p:nvSpPr>
            <p:spPr bwMode="auto">
              <a:xfrm>
                <a:off x="3674269" y="1085056"/>
                <a:ext cx="531813" cy="287338"/>
              </a:xfrm>
              <a:custGeom>
                <a:avLst/>
                <a:gdLst>
                  <a:gd name="T0" fmla="*/ 193 w 195"/>
                  <a:gd name="T1" fmla="*/ 97 h 105"/>
                  <a:gd name="T2" fmla="*/ 161 w 195"/>
                  <a:gd name="T3" fmla="*/ 30 h 105"/>
                  <a:gd name="T4" fmla="*/ 185 w 195"/>
                  <a:gd name="T5" fmla="*/ 0 h 105"/>
                  <a:gd name="T6" fmla="*/ 78 w 195"/>
                  <a:gd name="T7" fmla="*/ 37 h 105"/>
                  <a:gd name="T8" fmla="*/ 0 w 195"/>
                  <a:gd name="T9" fmla="*/ 24 h 105"/>
                  <a:gd name="T10" fmla="*/ 0 w 195"/>
                  <a:gd name="T11" fmla="*/ 23 h 105"/>
                  <a:gd name="T12" fmla="*/ 0 w 195"/>
                  <a:gd name="T13" fmla="*/ 23 h 105"/>
                  <a:gd name="T14" fmla="*/ 4 w 195"/>
                  <a:gd name="T15" fmla="*/ 26 h 105"/>
                  <a:gd name="T16" fmla="*/ 41 w 195"/>
                  <a:gd name="T17" fmla="*/ 50 h 105"/>
                  <a:gd name="T18" fmla="*/ 19 w 195"/>
                  <a:gd name="T19" fmla="*/ 97 h 105"/>
                  <a:gd name="T20" fmla="*/ 22 w 195"/>
                  <a:gd name="T21" fmla="*/ 105 h 105"/>
                  <a:gd name="T22" fmla="*/ 25 w 195"/>
                  <a:gd name="T23" fmla="*/ 105 h 105"/>
                  <a:gd name="T24" fmla="*/ 30 w 195"/>
                  <a:gd name="T25" fmla="*/ 102 h 105"/>
                  <a:gd name="T26" fmla="*/ 52 w 195"/>
                  <a:gd name="T27" fmla="*/ 56 h 105"/>
                  <a:gd name="T28" fmla="*/ 62 w 195"/>
                  <a:gd name="T29" fmla="*/ 61 h 105"/>
                  <a:gd name="T30" fmla="*/ 66 w 195"/>
                  <a:gd name="T31" fmla="*/ 63 h 105"/>
                  <a:gd name="T32" fmla="*/ 103 w 195"/>
                  <a:gd name="T33" fmla="*/ 74 h 105"/>
                  <a:gd name="T34" fmla="*/ 110 w 195"/>
                  <a:gd name="T35" fmla="*/ 73 h 105"/>
                  <a:gd name="T36" fmla="*/ 143 w 195"/>
                  <a:gd name="T37" fmla="*/ 50 h 105"/>
                  <a:gd name="T38" fmla="*/ 146 w 195"/>
                  <a:gd name="T39" fmla="*/ 46 h 105"/>
                  <a:gd name="T40" fmla="*/ 152 w 195"/>
                  <a:gd name="T41" fmla="*/ 40 h 105"/>
                  <a:gd name="T42" fmla="*/ 183 w 195"/>
                  <a:gd name="T43" fmla="*/ 102 h 105"/>
                  <a:gd name="T44" fmla="*/ 188 w 195"/>
                  <a:gd name="T45" fmla="*/ 105 h 105"/>
                  <a:gd name="T46" fmla="*/ 191 w 195"/>
                  <a:gd name="T47" fmla="*/ 105 h 105"/>
                  <a:gd name="T48" fmla="*/ 193 w 195"/>
                  <a:gd name="T49" fmla="*/ 9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105">
                    <a:moveTo>
                      <a:pt x="193" y="97"/>
                    </a:moveTo>
                    <a:cubicBezTo>
                      <a:pt x="161" y="30"/>
                      <a:pt x="161" y="30"/>
                      <a:pt x="161" y="30"/>
                    </a:cubicBezTo>
                    <a:cubicBezTo>
                      <a:pt x="172" y="17"/>
                      <a:pt x="181" y="5"/>
                      <a:pt x="185" y="0"/>
                    </a:cubicBezTo>
                    <a:cubicBezTo>
                      <a:pt x="151" y="29"/>
                      <a:pt x="112" y="37"/>
                      <a:pt x="78" y="37"/>
                    </a:cubicBezTo>
                    <a:cubicBezTo>
                      <a:pt x="35" y="37"/>
                      <a:pt x="1" y="24"/>
                      <a:pt x="0" y="24"/>
                    </a:cubicBezTo>
                    <a:cubicBezTo>
                      <a:pt x="0" y="23"/>
                      <a:pt x="0" y="23"/>
                      <a:pt x="0" y="23"/>
                    </a:cubicBezTo>
                    <a:cubicBezTo>
                      <a:pt x="0" y="23"/>
                      <a:pt x="0" y="23"/>
                      <a:pt x="0" y="23"/>
                    </a:cubicBezTo>
                    <a:cubicBezTo>
                      <a:pt x="1" y="24"/>
                      <a:pt x="2" y="25"/>
                      <a:pt x="4" y="26"/>
                    </a:cubicBezTo>
                    <a:cubicBezTo>
                      <a:pt x="11" y="31"/>
                      <a:pt x="25" y="41"/>
                      <a:pt x="41" y="50"/>
                    </a:cubicBezTo>
                    <a:cubicBezTo>
                      <a:pt x="19" y="97"/>
                      <a:pt x="19" y="97"/>
                      <a:pt x="19" y="97"/>
                    </a:cubicBezTo>
                    <a:cubicBezTo>
                      <a:pt x="18" y="100"/>
                      <a:pt x="19" y="103"/>
                      <a:pt x="22" y="105"/>
                    </a:cubicBezTo>
                    <a:cubicBezTo>
                      <a:pt x="23" y="105"/>
                      <a:pt x="24" y="105"/>
                      <a:pt x="25" y="105"/>
                    </a:cubicBezTo>
                    <a:cubicBezTo>
                      <a:pt x="27" y="105"/>
                      <a:pt x="29" y="104"/>
                      <a:pt x="30" y="102"/>
                    </a:cubicBezTo>
                    <a:cubicBezTo>
                      <a:pt x="52" y="56"/>
                      <a:pt x="52" y="56"/>
                      <a:pt x="52" y="56"/>
                    </a:cubicBezTo>
                    <a:cubicBezTo>
                      <a:pt x="55" y="58"/>
                      <a:pt x="58" y="59"/>
                      <a:pt x="62" y="61"/>
                    </a:cubicBezTo>
                    <a:cubicBezTo>
                      <a:pt x="66" y="63"/>
                      <a:pt x="66" y="63"/>
                      <a:pt x="66" y="63"/>
                    </a:cubicBezTo>
                    <a:cubicBezTo>
                      <a:pt x="82" y="70"/>
                      <a:pt x="94" y="74"/>
                      <a:pt x="103" y="74"/>
                    </a:cubicBezTo>
                    <a:cubicBezTo>
                      <a:pt x="106" y="74"/>
                      <a:pt x="108" y="73"/>
                      <a:pt x="110" y="73"/>
                    </a:cubicBezTo>
                    <a:cubicBezTo>
                      <a:pt x="119" y="70"/>
                      <a:pt x="130" y="63"/>
                      <a:pt x="143" y="50"/>
                    </a:cubicBezTo>
                    <a:cubicBezTo>
                      <a:pt x="146" y="46"/>
                      <a:pt x="146" y="46"/>
                      <a:pt x="146" y="46"/>
                    </a:cubicBezTo>
                    <a:cubicBezTo>
                      <a:pt x="148" y="44"/>
                      <a:pt x="150" y="42"/>
                      <a:pt x="152" y="40"/>
                    </a:cubicBezTo>
                    <a:cubicBezTo>
                      <a:pt x="183" y="102"/>
                      <a:pt x="183" y="102"/>
                      <a:pt x="183" y="102"/>
                    </a:cubicBezTo>
                    <a:cubicBezTo>
                      <a:pt x="184" y="104"/>
                      <a:pt x="186" y="105"/>
                      <a:pt x="188" y="105"/>
                    </a:cubicBezTo>
                    <a:cubicBezTo>
                      <a:pt x="189" y="105"/>
                      <a:pt x="190" y="105"/>
                      <a:pt x="191" y="105"/>
                    </a:cubicBezTo>
                    <a:cubicBezTo>
                      <a:pt x="194" y="103"/>
                      <a:pt x="195" y="99"/>
                      <a:pt x="193"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grpSp>
      </p:grpSp>
      <p:grpSp>
        <p:nvGrpSpPr>
          <p:cNvPr id="19" name="组合 18"/>
          <p:cNvGrpSpPr/>
          <p:nvPr/>
        </p:nvGrpSpPr>
        <p:grpSpPr>
          <a:xfrm>
            <a:off x="5732780" y="2126615"/>
            <a:ext cx="726440" cy="713740"/>
            <a:chOff x="2003696" y="4819645"/>
            <a:chExt cx="914400" cy="914400"/>
          </a:xfrm>
        </p:grpSpPr>
        <p:sp>
          <p:nvSpPr>
            <p:cNvPr id="20" name="椭圆 19"/>
            <p:cNvSpPr/>
            <p:nvPr/>
          </p:nvSpPr>
          <p:spPr>
            <a:xfrm>
              <a:off x="2003696" y="4819645"/>
              <a:ext cx="914400" cy="914400"/>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2"/>
                </a:solidFill>
                <a:cs typeface="+mn-ea"/>
                <a:sym typeface="+mn-lt"/>
              </a:endParaRPr>
            </a:p>
          </p:txBody>
        </p:sp>
        <p:grpSp>
          <p:nvGrpSpPr>
            <p:cNvPr id="21" name="组合 20"/>
            <p:cNvGrpSpPr/>
            <p:nvPr/>
          </p:nvGrpSpPr>
          <p:grpSpPr>
            <a:xfrm>
              <a:off x="2181496" y="5114920"/>
              <a:ext cx="558800" cy="323850"/>
              <a:chOff x="4995069" y="992982"/>
              <a:chExt cx="558800" cy="323850"/>
            </a:xfrm>
            <a:solidFill>
              <a:schemeClr val="bg1">
                <a:lumMod val="95000"/>
              </a:schemeClr>
            </a:solidFill>
          </p:grpSpPr>
          <p:sp>
            <p:nvSpPr>
              <p:cNvPr id="22" name="Oval 150"/>
              <p:cNvSpPr>
                <a:spLocks noChangeArrowheads="1"/>
              </p:cNvSpPr>
              <p:nvPr/>
            </p:nvSpPr>
            <p:spPr bwMode="auto">
              <a:xfrm>
                <a:off x="5115719" y="992982"/>
                <a:ext cx="323850" cy="3238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23" name="Freeform 151"/>
              <p:cNvSpPr/>
              <p:nvPr/>
            </p:nvSpPr>
            <p:spPr bwMode="auto">
              <a:xfrm>
                <a:off x="4995069" y="1008857"/>
                <a:ext cx="558800" cy="273050"/>
              </a:xfrm>
              <a:custGeom>
                <a:avLst/>
                <a:gdLst>
                  <a:gd name="T0" fmla="*/ 24 w 205"/>
                  <a:gd name="T1" fmla="*/ 100 h 100"/>
                  <a:gd name="T2" fmla="*/ 5 w 205"/>
                  <a:gd name="T3" fmla="*/ 92 h 100"/>
                  <a:gd name="T4" fmla="*/ 45 w 205"/>
                  <a:gd name="T5" fmla="*/ 53 h 100"/>
                  <a:gd name="T6" fmla="*/ 51 w 205"/>
                  <a:gd name="T7" fmla="*/ 63 h 100"/>
                  <a:gd name="T8" fmla="*/ 17 w 205"/>
                  <a:gd name="T9" fmla="*/ 88 h 100"/>
                  <a:gd name="T10" fmla="*/ 108 w 205"/>
                  <a:gd name="T11" fmla="*/ 65 h 100"/>
                  <a:gd name="T12" fmla="*/ 190 w 205"/>
                  <a:gd name="T13" fmla="*/ 19 h 100"/>
                  <a:gd name="T14" fmla="*/ 149 w 205"/>
                  <a:gd name="T15" fmla="*/ 25 h 100"/>
                  <a:gd name="T16" fmla="*/ 146 w 205"/>
                  <a:gd name="T17" fmla="*/ 13 h 100"/>
                  <a:gd name="T18" fmla="*/ 202 w 205"/>
                  <a:gd name="T19" fmla="*/ 14 h 100"/>
                  <a:gd name="T20" fmla="*/ 177 w 205"/>
                  <a:gd name="T21" fmla="*/ 45 h 100"/>
                  <a:gd name="T22" fmla="*/ 113 w 205"/>
                  <a:gd name="T23" fmla="*/ 76 h 100"/>
                  <a:gd name="T24" fmla="*/ 24 w 205"/>
                  <a:gd name="T2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5" h="100">
                    <a:moveTo>
                      <a:pt x="24" y="100"/>
                    </a:moveTo>
                    <a:cubicBezTo>
                      <a:pt x="14" y="100"/>
                      <a:pt x="8" y="98"/>
                      <a:pt x="5" y="92"/>
                    </a:cubicBezTo>
                    <a:cubicBezTo>
                      <a:pt x="4" y="88"/>
                      <a:pt x="0" y="78"/>
                      <a:pt x="45" y="53"/>
                    </a:cubicBezTo>
                    <a:cubicBezTo>
                      <a:pt x="51" y="63"/>
                      <a:pt x="51" y="63"/>
                      <a:pt x="51" y="63"/>
                    </a:cubicBezTo>
                    <a:cubicBezTo>
                      <a:pt x="28" y="76"/>
                      <a:pt x="19" y="84"/>
                      <a:pt x="17" y="88"/>
                    </a:cubicBezTo>
                    <a:cubicBezTo>
                      <a:pt x="25" y="90"/>
                      <a:pt x="57" y="86"/>
                      <a:pt x="108" y="65"/>
                    </a:cubicBezTo>
                    <a:cubicBezTo>
                      <a:pt x="160" y="45"/>
                      <a:pt x="186" y="26"/>
                      <a:pt x="190" y="19"/>
                    </a:cubicBezTo>
                    <a:cubicBezTo>
                      <a:pt x="186" y="18"/>
                      <a:pt x="175" y="18"/>
                      <a:pt x="149" y="25"/>
                    </a:cubicBezTo>
                    <a:cubicBezTo>
                      <a:pt x="146" y="13"/>
                      <a:pt x="146" y="13"/>
                      <a:pt x="146" y="13"/>
                    </a:cubicBezTo>
                    <a:cubicBezTo>
                      <a:pt x="196" y="0"/>
                      <a:pt x="200" y="10"/>
                      <a:pt x="202" y="14"/>
                    </a:cubicBezTo>
                    <a:cubicBezTo>
                      <a:pt x="205" y="22"/>
                      <a:pt x="198" y="32"/>
                      <a:pt x="177" y="45"/>
                    </a:cubicBezTo>
                    <a:cubicBezTo>
                      <a:pt x="161" y="55"/>
                      <a:pt x="138" y="66"/>
                      <a:pt x="113" y="76"/>
                    </a:cubicBezTo>
                    <a:cubicBezTo>
                      <a:pt x="105" y="80"/>
                      <a:pt x="53" y="100"/>
                      <a:pt x="24"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grpSp>
      </p:grpSp>
      <p:grpSp>
        <p:nvGrpSpPr>
          <p:cNvPr id="24" name="组合 23"/>
          <p:cNvGrpSpPr/>
          <p:nvPr/>
        </p:nvGrpSpPr>
        <p:grpSpPr>
          <a:xfrm>
            <a:off x="8913495" y="2126615"/>
            <a:ext cx="726440" cy="713740"/>
            <a:chOff x="4007768" y="2647142"/>
            <a:chExt cx="914400" cy="914400"/>
          </a:xfrm>
        </p:grpSpPr>
        <p:sp>
          <p:nvSpPr>
            <p:cNvPr id="25" name="椭圆 24"/>
            <p:cNvSpPr/>
            <p:nvPr/>
          </p:nvSpPr>
          <p:spPr>
            <a:xfrm>
              <a:off x="4007768" y="2647142"/>
              <a:ext cx="914400" cy="914400"/>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2"/>
                </a:solidFill>
                <a:cs typeface="+mn-ea"/>
                <a:sym typeface="+mn-lt"/>
              </a:endParaRPr>
            </a:p>
          </p:txBody>
        </p:sp>
        <p:sp>
          <p:nvSpPr>
            <p:cNvPr id="26" name="Freeform 42"/>
            <p:cNvSpPr>
              <a:spLocks noEditPoints="1"/>
            </p:cNvSpPr>
            <p:nvPr/>
          </p:nvSpPr>
          <p:spPr bwMode="auto">
            <a:xfrm>
              <a:off x="4212555" y="2848189"/>
              <a:ext cx="504825" cy="539750"/>
            </a:xfrm>
            <a:custGeom>
              <a:avLst/>
              <a:gdLst>
                <a:gd name="T0" fmla="*/ 169 w 185"/>
                <a:gd name="T1" fmla="*/ 93 h 198"/>
                <a:gd name="T2" fmla="*/ 147 w 185"/>
                <a:gd name="T3" fmla="*/ 35 h 198"/>
                <a:gd name="T4" fmla="*/ 93 w 185"/>
                <a:gd name="T5" fmla="*/ 0 h 198"/>
                <a:gd name="T6" fmla="*/ 39 w 185"/>
                <a:gd name="T7" fmla="*/ 35 h 198"/>
                <a:gd name="T8" fmla="*/ 22 w 185"/>
                <a:gd name="T9" fmla="*/ 99 h 198"/>
                <a:gd name="T10" fmla="*/ 39 w 185"/>
                <a:gd name="T11" fmla="*/ 162 h 198"/>
                <a:gd name="T12" fmla="*/ 93 w 185"/>
                <a:gd name="T13" fmla="*/ 198 h 198"/>
                <a:gd name="T14" fmla="*/ 147 w 185"/>
                <a:gd name="T15" fmla="*/ 162 h 198"/>
                <a:gd name="T16" fmla="*/ 169 w 185"/>
                <a:gd name="T17" fmla="*/ 104 h 198"/>
                <a:gd name="T18" fmla="*/ 147 w 185"/>
                <a:gd name="T19" fmla="*/ 47 h 198"/>
                <a:gd name="T20" fmla="*/ 159 w 185"/>
                <a:gd name="T21" fmla="*/ 86 h 198"/>
                <a:gd name="T22" fmla="*/ 137 w 185"/>
                <a:gd name="T23" fmla="*/ 74 h 198"/>
                <a:gd name="T24" fmla="*/ 147 w 185"/>
                <a:gd name="T25" fmla="*/ 47 h 198"/>
                <a:gd name="T26" fmla="*/ 93 w 185"/>
                <a:gd name="T27" fmla="*/ 136 h 198"/>
                <a:gd name="T28" fmla="*/ 61 w 185"/>
                <a:gd name="T29" fmla="*/ 117 h 198"/>
                <a:gd name="T30" fmla="*/ 61 w 185"/>
                <a:gd name="T31" fmla="*/ 80 h 198"/>
                <a:gd name="T32" fmla="*/ 93 w 185"/>
                <a:gd name="T33" fmla="*/ 61 h 198"/>
                <a:gd name="T34" fmla="*/ 125 w 185"/>
                <a:gd name="T35" fmla="*/ 80 h 198"/>
                <a:gd name="T36" fmla="*/ 125 w 185"/>
                <a:gd name="T37" fmla="*/ 117 h 198"/>
                <a:gd name="T38" fmla="*/ 123 w 185"/>
                <a:gd name="T39" fmla="*/ 133 h 198"/>
                <a:gd name="T40" fmla="*/ 108 w 185"/>
                <a:gd name="T41" fmla="*/ 142 h 198"/>
                <a:gd name="T42" fmla="*/ 123 w 185"/>
                <a:gd name="T43" fmla="*/ 133 h 198"/>
                <a:gd name="T44" fmla="*/ 66 w 185"/>
                <a:gd name="T45" fmla="*/ 146 h 198"/>
                <a:gd name="T46" fmla="*/ 71 w 185"/>
                <a:gd name="T47" fmla="*/ 138 h 198"/>
                <a:gd name="T48" fmla="*/ 48 w 185"/>
                <a:gd name="T49" fmla="*/ 108 h 198"/>
                <a:gd name="T50" fmla="*/ 48 w 185"/>
                <a:gd name="T51" fmla="*/ 90 h 198"/>
                <a:gd name="T52" fmla="*/ 48 w 185"/>
                <a:gd name="T53" fmla="*/ 108 h 198"/>
                <a:gd name="T54" fmla="*/ 66 w 185"/>
                <a:gd name="T55" fmla="*/ 51 h 198"/>
                <a:gd name="T56" fmla="*/ 71 w 185"/>
                <a:gd name="T57" fmla="*/ 60 h 198"/>
                <a:gd name="T58" fmla="*/ 108 w 185"/>
                <a:gd name="T59" fmla="*/ 55 h 198"/>
                <a:gd name="T60" fmla="*/ 123 w 185"/>
                <a:gd name="T61" fmla="*/ 64 h 198"/>
                <a:gd name="T62" fmla="*/ 108 w 185"/>
                <a:gd name="T63" fmla="*/ 55 h 198"/>
                <a:gd name="T64" fmla="*/ 148 w 185"/>
                <a:gd name="T65" fmla="*/ 99 h 198"/>
                <a:gd name="T66" fmla="*/ 138 w 185"/>
                <a:gd name="T67" fmla="*/ 99 h 198"/>
                <a:gd name="T68" fmla="*/ 93 w 185"/>
                <a:gd name="T69" fmla="*/ 12 h 198"/>
                <a:gd name="T70" fmla="*/ 93 w 185"/>
                <a:gd name="T71" fmla="*/ 48 h 198"/>
                <a:gd name="T72" fmla="*/ 93 w 185"/>
                <a:gd name="T73" fmla="*/ 12 h 198"/>
                <a:gd name="T74" fmla="*/ 39 w 185"/>
                <a:gd name="T75" fmla="*/ 47 h 198"/>
                <a:gd name="T76" fmla="*/ 49 w 185"/>
                <a:gd name="T77" fmla="*/ 73 h 198"/>
                <a:gd name="T78" fmla="*/ 18 w 185"/>
                <a:gd name="T79" fmla="*/ 55 h 198"/>
                <a:gd name="T80" fmla="*/ 18 w 185"/>
                <a:gd name="T81" fmla="*/ 142 h 198"/>
                <a:gd name="T82" fmla="*/ 49 w 185"/>
                <a:gd name="T83" fmla="*/ 124 h 198"/>
                <a:gd name="T84" fmla="*/ 39 w 185"/>
                <a:gd name="T85" fmla="*/ 150 h 198"/>
                <a:gd name="T86" fmla="*/ 69 w 185"/>
                <a:gd name="T87" fmla="*/ 158 h 198"/>
                <a:gd name="T88" fmla="*/ 117 w 185"/>
                <a:gd name="T89" fmla="*/ 158 h 198"/>
                <a:gd name="T90" fmla="*/ 168 w 185"/>
                <a:gd name="T91" fmla="*/ 142 h 198"/>
                <a:gd name="T92" fmla="*/ 132 w 185"/>
                <a:gd name="T93" fmla="*/ 149 h 198"/>
                <a:gd name="T94" fmla="*/ 156 w 185"/>
                <a:gd name="T95" fmla="*/ 107 h 198"/>
                <a:gd name="T96" fmla="*/ 168 w 185"/>
                <a:gd name="T97" fmla="*/ 14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5" h="198">
                  <a:moveTo>
                    <a:pt x="164" y="99"/>
                  </a:moveTo>
                  <a:cubicBezTo>
                    <a:pt x="166" y="97"/>
                    <a:pt x="167" y="95"/>
                    <a:pt x="169" y="93"/>
                  </a:cubicBezTo>
                  <a:cubicBezTo>
                    <a:pt x="182" y="76"/>
                    <a:pt x="185" y="60"/>
                    <a:pt x="179" y="49"/>
                  </a:cubicBezTo>
                  <a:cubicBezTo>
                    <a:pt x="175" y="43"/>
                    <a:pt x="167" y="35"/>
                    <a:pt x="147" y="35"/>
                  </a:cubicBezTo>
                  <a:cubicBezTo>
                    <a:pt x="141" y="35"/>
                    <a:pt x="135" y="36"/>
                    <a:pt x="129" y="37"/>
                  </a:cubicBezTo>
                  <a:cubicBezTo>
                    <a:pt x="121" y="14"/>
                    <a:pt x="108" y="0"/>
                    <a:pt x="93" y="0"/>
                  </a:cubicBezTo>
                  <a:cubicBezTo>
                    <a:pt x="78" y="0"/>
                    <a:pt x="65" y="14"/>
                    <a:pt x="57" y="37"/>
                  </a:cubicBezTo>
                  <a:cubicBezTo>
                    <a:pt x="51" y="36"/>
                    <a:pt x="45" y="35"/>
                    <a:pt x="39" y="35"/>
                  </a:cubicBezTo>
                  <a:cubicBezTo>
                    <a:pt x="20" y="35"/>
                    <a:pt x="11" y="43"/>
                    <a:pt x="7" y="49"/>
                  </a:cubicBezTo>
                  <a:cubicBezTo>
                    <a:pt x="0" y="62"/>
                    <a:pt x="6" y="80"/>
                    <a:pt x="22" y="99"/>
                  </a:cubicBezTo>
                  <a:cubicBezTo>
                    <a:pt x="6" y="117"/>
                    <a:pt x="0" y="135"/>
                    <a:pt x="7" y="148"/>
                  </a:cubicBezTo>
                  <a:cubicBezTo>
                    <a:pt x="11" y="155"/>
                    <a:pt x="20" y="162"/>
                    <a:pt x="39" y="162"/>
                  </a:cubicBezTo>
                  <a:cubicBezTo>
                    <a:pt x="45" y="162"/>
                    <a:pt x="51" y="162"/>
                    <a:pt x="57" y="160"/>
                  </a:cubicBezTo>
                  <a:cubicBezTo>
                    <a:pt x="65" y="183"/>
                    <a:pt x="78" y="198"/>
                    <a:pt x="93" y="198"/>
                  </a:cubicBezTo>
                  <a:cubicBezTo>
                    <a:pt x="108" y="198"/>
                    <a:pt x="121" y="183"/>
                    <a:pt x="129" y="160"/>
                  </a:cubicBezTo>
                  <a:cubicBezTo>
                    <a:pt x="135" y="162"/>
                    <a:pt x="141" y="162"/>
                    <a:pt x="147" y="162"/>
                  </a:cubicBezTo>
                  <a:cubicBezTo>
                    <a:pt x="167" y="162"/>
                    <a:pt x="175" y="155"/>
                    <a:pt x="179" y="148"/>
                  </a:cubicBezTo>
                  <a:cubicBezTo>
                    <a:pt x="185" y="137"/>
                    <a:pt x="182" y="121"/>
                    <a:pt x="169" y="104"/>
                  </a:cubicBezTo>
                  <a:cubicBezTo>
                    <a:pt x="167" y="102"/>
                    <a:pt x="166" y="100"/>
                    <a:pt x="164" y="99"/>
                  </a:cubicBezTo>
                  <a:close/>
                  <a:moveTo>
                    <a:pt x="147" y="47"/>
                  </a:moveTo>
                  <a:cubicBezTo>
                    <a:pt x="158" y="47"/>
                    <a:pt x="165" y="50"/>
                    <a:pt x="168" y="55"/>
                  </a:cubicBezTo>
                  <a:cubicBezTo>
                    <a:pt x="172" y="62"/>
                    <a:pt x="169" y="73"/>
                    <a:pt x="159" y="86"/>
                  </a:cubicBezTo>
                  <a:cubicBezTo>
                    <a:pt x="158" y="87"/>
                    <a:pt x="157" y="89"/>
                    <a:pt x="156" y="90"/>
                  </a:cubicBezTo>
                  <a:cubicBezTo>
                    <a:pt x="150" y="84"/>
                    <a:pt x="144" y="79"/>
                    <a:pt x="137" y="74"/>
                  </a:cubicBezTo>
                  <a:cubicBezTo>
                    <a:pt x="136" y="65"/>
                    <a:pt x="134" y="56"/>
                    <a:pt x="132" y="49"/>
                  </a:cubicBezTo>
                  <a:cubicBezTo>
                    <a:pt x="137" y="48"/>
                    <a:pt x="142" y="47"/>
                    <a:pt x="147" y="47"/>
                  </a:cubicBezTo>
                  <a:close/>
                  <a:moveTo>
                    <a:pt x="110" y="127"/>
                  </a:moveTo>
                  <a:cubicBezTo>
                    <a:pt x="104" y="130"/>
                    <a:pt x="99" y="133"/>
                    <a:pt x="93" y="136"/>
                  </a:cubicBezTo>
                  <a:cubicBezTo>
                    <a:pt x="88" y="133"/>
                    <a:pt x="82" y="130"/>
                    <a:pt x="77" y="127"/>
                  </a:cubicBezTo>
                  <a:cubicBezTo>
                    <a:pt x="71" y="124"/>
                    <a:pt x="66" y="121"/>
                    <a:pt x="61" y="117"/>
                  </a:cubicBezTo>
                  <a:cubicBezTo>
                    <a:pt x="60" y="111"/>
                    <a:pt x="60" y="105"/>
                    <a:pt x="60" y="99"/>
                  </a:cubicBezTo>
                  <a:cubicBezTo>
                    <a:pt x="60" y="92"/>
                    <a:pt x="60" y="86"/>
                    <a:pt x="61" y="80"/>
                  </a:cubicBezTo>
                  <a:cubicBezTo>
                    <a:pt x="66" y="77"/>
                    <a:pt x="71" y="73"/>
                    <a:pt x="77" y="70"/>
                  </a:cubicBezTo>
                  <a:cubicBezTo>
                    <a:pt x="82" y="67"/>
                    <a:pt x="88" y="64"/>
                    <a:pt x="93" y="61"/>
                  </a:cubicBezTo>
                  <a:cubicBezTo>
                    <a:pt x="99" y="64"/>
                    <a:pt x="104" y="67"/>
                    <a:pt x="110" y="70"/>
                  </a:cubicBezTo>
                  <a:cubicBezTo>
                    <a:pt x="115" y="73"/>
                    <a:pt x="120" y="77"/>
                    <a:pt x="125" y="80"/>
                  </a:cubicBezTo>
                  <a:cubicBezTo>
                    <a:pt x="126" y="86"/>
                    <a:pt x="126" y="92"/>
                    <a:pt x="126" y="99"/>
                  </a:cubicBezTo>
                  <a:cubicBezTo>
                    <a:pt x="126" y="105"/>
                    <a:pt x="126" y="111"/>
                    <a:pt x="125" y="117"/>
                  </a:cubicBezTo>
                  <a:cubicBezTo>
                    <a:pt x="120" y="121"/>
                    <a:pt x="115" y="124"/>
                    <a:pt x="110" y="127"/>
                  </a:cubicBezTo>
                  <a:close/>
                  <a:moveTo>
                    <a:pt x="123" y="133"/>
                  </a:moveTo>
                  <a:cubicBezTo>
                    <a:pt x="122" y="138"/>
                    <a:pt x="122" y="142"/>
                    <a:pt x="120" y="146"/>
                  </a:cubicBezTo>
                  <a:cubicBezTo>
                    <a:pt x="116" y="145"/>
                    <a:pt x="112" y="144"/>
                    <a:pt x="108" y="142"/>
                  </a:cubicBezTo>
                  <a:cubicBezTo>
                    <a:pt x="110" y="141"/>
                    <a:pt x="113" y="139"/>
                    <a:pt x="116" y="138"/>
                  </a:cubicBezTo>
                  <a:cubicBezTo>
                    <a:pt x="118" y="136"/>
                    <a:pt x="121" y="135"/>
                    <a:pt x="123" y="133"/>
                  </a:cubicBezTo>
                  <a:close/>
                  <a:moveTo>
                    <a:pt x="78" y="142"/>
                  </a:moveTo>
                  <a:cubicBezTo>
                    <a:pt x="74" y="144"/>
                    <a:pt x="70" y="145"/>
                    <a:pt x="66" y="146"/>
                  </a:cubicBezTo>
                  <a:cubicBezTo>
                    <a:pt x="65" y="142"/>
                    <a:pt x="64" y="138"/>
                    <a:pt x="63" y="133"/>
                  </a:cubicBezTo>
                  <a:cubicBezTo>
                    <a:pt x="65" y="135"/>
                    <a:pt x="68" y="136"/>
                    <a:pt x="71" y="138"/>
                  </a:cubicBezTo>
                  <a:cubicBezTo>
                    <a:pt x="73" y="139"/>
                    <a:pt x="76" y="141"/>
                    <a:pt x="78" y="142"/>
                  </a:cubicBezTo>
                  <a:close/>
                  <a:moveTo>
                    <a:pt x="48" y="108"/>
                  </a:moveTo>
                  <a:cubicBezTo>
                    <a:pt x="45" y="105"/>
                    <a:pt x="41" y="102"/>
                    <a:pt x="38" y="99"/>
                  </a:cubicBezTo>
                  <a:cubicBezTo>
                    <a:pt x="41" y="96"/>
                    <a:pt x="45" y="93"/>
                    <a:pt x="48" y="90"/>
                  </a:cubicBezTo>
                  <a:cubicBezTo>
                    <a:pt x="48" y="93"/>
                    <a:pt x="48" y="96"/>
                    <a:pt x="48" y="99"/>
                  </a:cubicBezTo>
                  <a:cubicBezTo>
                    <a:pt x="48" y="102"/>
                    <a:pt x="48" y="105"/>
                    <a:pt x="48" y="108"/>
                  </a:cubicBezTo>
                  <a:close/>
                  <a:moveTo>
                    <a:pt x="63" y="64"/>
                  </a:moveTo>
                  <a:cubicBezTo>
                    <a:pt x="64" y="60"/>
                    <a:pt x="65" y="55"/>
                    <a:pt x="66" y="51"/>
                  </a:cubicBezTo>
                  <a:cubicBezTo>
                    <a:pt x="70" y="52"/>
                    <a:pt x="74" y="54"/>
                    <a:pt x="78" y="55"/>
                  </a:cubicBezTo>
                  <a:cubicBezTo>
                    <a:pt x="76" y="57"/>
                    <a:pt x="73" y="58"/>
                    <a:pt x="71" y="60"/>
                  </a:cubicBezTo>
                  <a:cubicBezTo>
                    <a:pt x="68" y="61"/>
                    <a:pt x="65" y="63"/>
                    <a:pt x="63" y="64"/>
                  </a:cubicBezTo>
                  <a:close/>
                  <a:moveTo>
                    <a:pt x="108" y="55"/>
                  </a:moveTo>
                  <a:cubicBezTo>
                    <a:pt x="112" y="54"/>
                    <a:pt x="116" y="52"/>
                    <a:pt x="120" y="51"/>
                  </a:cubicBezTo>
                  <a:cubicBezTo>
                    <a:pt x="122" y="55"/>
                    <a:pt x="122" y="60"/>
                    <a:pt x="123" y="64"/>
                  </a:cubicBezTo>
                  <a:cubicBezTo>
                    <a:pt x="121" y="63"/>
                    <a:pt x="118" y="61"/>
                    <a:pt x="116" y="60"/>
                  </a:cubicBezTo>
                  <a:cubicBezTo>
                    <a:pt x="113" y="58"/>
                    <a:pt x="110" y="57"/>
                    <a:pt x="108" y="55"/>
                  </a:cubicBezTo>
                  <a:close/>
                  <a:moveTo>
                    <a:pt x="138" y="90"/>
                  </a:moveTo>
                  <a:cubicBezTo>
                    <a:pt x="141" y="93"/>
                    <a:pt x="145" y="96"/>
                    <a:pt x="148" y="99"/>
                  </a:cubicBezTo>
                  <a:cubicBezTo>
                    <a:pt x="145" y="102"/>
                    <a:pt x="141" y="105"/>
                    <a:pt x="138" y="108"/>
                  </a:cubicBezTo>
                  <a:cubicBezTo>
                    <a:pt x="138" y="105"/>
                    <a:pt x="138" y="102"/>
                    <a:pt x="138" y="99"/>
                  </a:cubicBezTo>
                  <a:cubicBezTo>
                    <a:pt x="138" y="96"/>
                    <a:pt x="138" y="93"/>
                    <a:pt x="138" y="90"/>
                  </a:cubicBezTo>
                  <a:close/>
                  <a:moveTo>
                    <a:pt x="93" y="12"/>
                  </a:moveTo>
                  <a:cubicBezTo>
                    <a:pt x="102" y="12"/>
                    <a:pt x="110" y="22"/>
                    <a:pt x="117" y="40"/>
                  </a:cubicBezTo>
                  <a:cubicBezTo>
                    <a:pt x="109" y="42"/>
                    <a:pt x="101" y="45"/>
                    <a:pt x="93" y="48"/>
                  </a:cubicBezTo>
                  <a:cubicBezTo>
                    <a:pt x="85" y="45"/>
                    <a:pt x="77" y="42"/>
                    <a:pt x="69" y="40"/>
                  </a:cubicBezTo>
                  <a:cubicBezTo>
                    <a:pt x="76" y="22"/>
                    <a:pt x="85" y="12"/>
                    <a:pt x="93" y="12"/>
                  </a:cubicBezTo>
                  <a:close/>
                  <a:moveTo>
                    <a:pt x="18" y="55"/>
                  </a:moveTo>
                  <a:cubicBezTo>
                    <a:pt x="21" y="50"/>
                    <a:pt x="28" y="47"/>
                    <a:pt x="39" y="47"/>
                  </a:cubicBezTo>
                  <a:cubicBezTo>
                    <a:pt x="44" y="47"/>
                    <a:pt x="49" y="48"/>
                    <a:pt x="54" y="49"/>
                  </a:cubicBezTo>
                  <a:cubicBezTo>
                    <a:pt x="52" y="56"/>
                    <a:pt x="50" y="65"/>
                    <a:pt x="49" y="73"/>
                  </a:cubicBezTo>
                  <a:cubicBezTo>
                    <a:pt x="42" y="79"/>
                    <a:pt x="36" y="84"/>
                    <a:pt x="30" y="90"/>
                  </a:cubicBezTo>
                  <a:cubicBezTo>
                    <a:pt x="18" y="75"/>
                    <a:pt x="14" y="62"/>
                    <a:pt x="18" y="55"/>
                  </a:cubicBezTo>
                  <a:close/>
                  <a:moveTo>
                    <a:pt x="39" y="150"/>
                  </a:moveTo>
                  <a:cubicBezTo>
                    <a:pt x="28" y="150"/>
                    <a:pt x="21" y="147"/>
                    <a:pt x="18" y="142"/>
                  </a:cubicBezTo>
                  <a:cubicBezTo>
                    <a:pt x="14" y="135"/>
                    <a:pt x="18" y="122"/>
                    <a:pt x="30" y="108"/>
                  </a:cubicBezTo>
                  <a:cubicBezTo>
                    <a:pt x="36" y="113"/>
                    <a:pt x="42" y="119"/>
                    <a:pt x="49" y="124"/>
                  </a:cubicBezTo>
                  <a:cubicBezTo>
                    <a:pt x="50" y="133"/>
                    <a:pt x="52" y="141"/>
                    <a:pt x="54" y="149"/>
                  </a:cubicBezTo>
                  <a:cubicBezTo>
                    <a:pt x="49" y="150"/>
                    <a:pt x="44" y="150"/>
                    <a:pt x="39" y="150"/>
                  </a:cubicBezTo>
                  <a:close/>
                  <a:moveTo>
                    <a:pt x="93" y="186"/>
                  </a:moveTo>
                  <a:cubicBezTo>
                    <a:pt x="85" y="186"/>
                    <a:pt x="76" y="175"/>
                    <a:pt x="69" y="158"/>
                  </a:cubicBezTo>
                  <a:cubicBezTo>
                    <a:pt x="77" y="155"/>
                    <a:pt x="85" y="153"/>
                    <a:pt x="93" y="149"/>
                  </a:cubicBezTo>
                  <a:cubicBezTo>
                    <a:pt x="101" y="153"/>
                    <a:pt x="109" y="155"/>
                    <a:pt x="117" y="158"/>
                  </a:cubicBezTo>
                  <a:cubicBezTo>
                    <a:pt x="110" y="175"/>
                    <a:pt x="102" y="186"/>
                    <a:pt x="93" y="186"/>
                  </a:cubicBezTo>
                  <a:close/>
                  <a:moveTo>
                    <a:pt x="168" y="142"/>
                  </a:moveTo>
                  <a:cubicBezTo>
                    <a:pt x="165" y="147"/>
                    <a:pt x="158" y="150"/>
                    <a:pt x="147" y="150"/>
                  </a:cubicBezTo>
                  <a:cubicBezTo>
                    <a:pt x="142" y="150"/>
                    <a:pt x="137" y="150"/>
                    <a:pt x="132" y="149"/>
                  </a:cubicBezTo>
                  <a:cubicBezTo>
                    <a:pt x="134" y="141"/>
                    <a:pt x="136" y="133"/>
                    <a:pt x="137" y="124"/>
                  </a:cubicBezTo>
                  <a:cubicBezTo>
                    <a:pt x="144" y="119"/>
                    <a:pt x="150" y="113"/>
                    <a:pt x="156" y="107"/>
                  </a:cubicBezTo>
                  <a:cubicBezTo>
                    <a:pt x="157" y="109"/>
                    <a:pt x="158" y="110"/>
                    <a:pt x="159" y="111"/>
                  </a:cubicBezTo>
                  <a:cubicBezTo>
                    <a:pt x="169" y="124"/>
                    <a:pt x="172" y="135"/>
                    <a:pt x="168" y="142"/>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grpSp>
      <p:grpSp>
        <p:nvGrpSpPr>
          <p:cNvPr id="27" name="组合 26"/>
          <p:cNvGrpSpPr/>
          <p:nvPr/>
        </p:nvGrpSpPr>
        <p:grpSpPr>
          <a:xfrm>
            <a:off x="4756150" y="2985770"/>
            <a:ext cx="2591435" cy="3352250"/>
            <a:chOff x="1235483" y="2820537"/>
            <a:chExt cx="3034121" cy="3413291"/>
          </a:xfrm>
        </p:grpSpPr>
        <p:sp>
          <p:nvSpPr>
            <p:cNvPr id="28" name="文本框 19"/>
            <p:cNvSpPr txBox="1"/>
            <p:nvPr/>
          </p:nvSpPr>
          <p:spPr>
            <a:xfrm>
              <a:off x="1235483" y="3132267"/>
              <a:ext cx="2914422" cy="31015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sz="1600">
                  <a:solidFill>
                    <a:schemeClr val="tx2"/>
                  </a:solidFill>
                  <a:cs typeface="+mn-ea"/>
                  <a:sym typeface="+mn-lt"/>
                </a:rPr>
                <a:t>1. 薪酬激励</a:t>
              </a:r>
              <a:endParaRPr sz="1600">
                <a:solidFill>
                  <a:schemeClr val="tx2"/>
                </a:solidFill>
                <a:cs typeface="+mn-ea"/>
                <a:sym typeface="+mn-lt"/>
              </a:endParaRPr>
            </a:p>
            <a:p>
              <a:pPr algn="l" fontAlgn="auto">
                <a:lnSpc>
                  <a:spcPct val="150000"/>
                </a:lnSpc>
              </a:pPr>
              <a:r>
                <a:rPr sz="1600">
                  <a:solidFill>
                    <a:schemeClr val="tx2"/>
                  </a:solidFill>
                  <a:cs typeface="+mn-ea"/>
                  <a:sym typeface="+mn-lt"/>
                </a:rPr>
                <a:t>薪酬基础应该全面，主要包括绩效、技能、职位。</a:t>
              </a:r>
              <a:endParaRPr sz="1600">
                <a:solidFill>
                  <a:schemeClr val="tx2"/>
                </a:solidFill>
                <a:cs typeface="+mn-ea"/>
                <a:sym typeface="+mn-lt"/>
              </a:endParaRPr>
            </a:p>
            <a:p>
              <a:pPr algn="l" fontAlgn="auto">
                <a:lnSpc>
                  <a:spcPct val="150000"/>
                </a:lnSpc>
              </a:pPr>
              <a:r>
                <a:rPr lang="zh-CN" altLang="en-US" sz="1600" dirty="0">
                  <a:solidFill>
                    <a:schemeClr val="tx2"/>
                  </a:solidFill>
                  <a:cs typeface="+mn-ea"/>
                  <a:sym typeface="+mn-lt"/>
                </a:rPr>
                <a:t>2. 股权激励</a:t>
              </a:r>
              <a:endParaRPr lang="zh-CN" altLang="en-US" sz="1600" dirty="0">
                <a:solidFill>
                  <a:schemeClr val="tx2"/>
                </a:solidFill>
                <a:cs typeface="+mn-ea"/>
                <a:sym typeface="+mn-lt"/>
              </a:endParaRPr>
            </a:p>
            <a:p>
              <a:pPr algn="l" fontAlgn="auto">
                <a:lnSpc>
                  <a:spcPct val="150000"/>
                </a:lnSpc>
              </a:pPr>
              <a:r>
                <a:rPr lang="zh-CN" altLang="en-US" sz="1600" dirty="0">
                  <a:solidFill>
                    <a:schemeClr val="tx2"/>
                  </a:solidFill>
                  <a:cs typeface="+mn-ea"/>
                  <a:sym typeface="+mn-lt"/>
                </a:rPr>
                <a:t>公司股东将自己持有的部分股权放入期权池，按照职位的重要程度不同，分批分期地分给关键员工。</a:t>
              </a:r>
              <a:endParaRPr lang="zh-CN" altLang="en-US" sz="1600" dirty="0">
                <a:solidFill>
                  <a:schemeClr val="tx2"/>
                </a:solidFill>
                <a:cs typeface="+mn-ea"/>
                <a:sym typeface="+mn-lt"/>
              </a:endParaRPr>
            </a:p>
          </p:txBody>
        </p:sp>
        <p:sp>
          <p:nvSpPr>
            <p:cNvPr id="29" name="矩形 28"/>
            <p:cNvSpPr/>
            <p:nvPr/>
          </p:nvSpPr>
          <p:spPr>
            <a:xfrm>
              <a:off x="1235483" y="2820537"/>
              <a:ext cx="3034121" cy="37500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b="1" dirty="0">
                  <a:solidFill>
                    <a:schemeClr val="tx2"/>
                  </a:solidFill>
                  <a:cs typeface="+mn-ea"/>
                  <a:sym typeface="+mn-lt"/>
                </a:rPr>
                <a:t>（二）经济利益的激励</a:t>
              </a:r>
              <a:endParaRPr lang="zh-CN" altLang="en-US" b="1" dirty="0">
                <a:solidFill>
                  <a:schemeClr val="tx2"/>
                </a:solidFill>
                <a:cs typeface="+mn-ea"/>
                <a:sym typeface="+mn-lt"/>
              </a:endParaRPr>
            </a:p>
          </p:txBody>
        </p:sp>
      </p:grpSp>
      <p:grpSp>
        <p:nvGrpSpPr>
          <p:cNvPr id="30" name="组合 29"/>
          <p:cNvGrpSpPr/>
          <p:nvPr/>
        </p:nvGrpSpPr>
        <p:grpSpPr>
          <a:xfrm>
            <a:off x="7880350" y="2985770"/>
            <a:ext cx="2706370" cy="2668991"/>
            <a:chOff x="1152957" y="2672474"/>
            <a:chExt cx="3168690" cy="2717590"/>
          </a:xfrm>
        </p:grpSpPr>
        <p:sp>
          <p:nvSpPr>
            <p:cNvPr id="31" name="文本框 19"/>
            <p:cNvSpPr txBox="1"/>
            <p:nvPr/>
          </p:nvSpPr>
          <p:spPr>
            <a:xfrm>
              <a:off x="1280091" y="3041102"/>
              <a:ext cx="2914422" cy="234896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sz="1600">
                  <a:solidFill>
                    <a:schemeClr val="tx2"/>
                  </a:solidFill>
                  <a:cs typeface="+mn-ea"/>
                  <a:sym typeface="+mn-lt"/>
                </a:rPr>
                <a:t>当我们一方面在讨论如何有效地激励员工时，另一方面必须解决员工激励后的职业发展通道。你想给予员工多大的激励，你就要准备多宽的职业通道。</a:t>
              </a:r>
              <a:endParaRPr lang="zh-CN" altLang="en-US" sz="1600" dirty="0">
                <a:solidFill>
                  <a:schemeClr val="tx2"/>
                </a:solidFill>
                <a:cs typeface="+mn-ea"/>
                <a:sym typeface="+mn-lt"/>
              </a:endParaRPr>
            </a:p>
          </p:txBody>
        </p:sp>
        <p:sp>
          <p:nvSpPr>
            <p:cNvPr id="32" name="矩形 31"/>
            <p:cNvSpPr/>
            <p:nvPr/>
          </p:nvSpPr>
          <p:spPr>
            <a:xfrm>
              <a:off x="1152957" y="2672474"/>
              <a:ext cx="3168690" cy="37500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b="1" dirty="0">
                  <a:solidFill>
                    <a:schemeClr val="tx2"/>
                  </a:solidFill>
                  <a:cs typeface="+mn-ea"/>
                  <a:sym typeface="+mn-lt"/>
                </a:rPr>
                <a:t>（三）权利与职位的激励</a:t>
              </a:r>
              <a:endParaRPr lang="zh-CN" altLang="en-US" b="1" dirty="0">
                <a:solidFill>
                  <a:schemeClr val="tx2"/>
                </a:solidFill>
                <a:cs typeface="+mn-ea"/>
                <a:sym typeface="+mn-lt"/>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933014"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5" dirty="0">
                <a:solidFill>
                  <a:schemeClr val="tx2">
                    <a:lumMod val="75000"/>
                  </a:schemeClr>
                </a:solidFill>
                <a:latin typeface="+mn-ea"/>
                <a:cs typeface="+mn-ea"/>
                <a:sym typeface="+mn-lt"/>
              </a:rPr>
              <a:t>二、创业企业文化建设</a:t>
            </a:r>
            <a:endParaRPr lang="zh-CN" altLang="en-US" sz="2665" dirty="0">
              <a:solidFill>
                <a:schemeClr val="tx2">
                  <a:lumMod val="75000"/>
                </a:schemeClr>
              </a:solidFill>
              <a:latin typeface="+mn-ea"/>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pic>
        <p:nvPicPr>
          <p:cNvPr id="6" name="图片 5"/>
          <p:cNvPicPr>
            <a:picLocks noChangeAspect="1"/>
          </p:cNvPicPr>
          <p:nvPr/>
        </p:nvPicPr>
        <p:blipFill rotWithShape="1">
          <a:blip r:embed="rId1">
            <a:extLst>
              <a:ext uri="{BEBA8EAE-BF5A-486C-A8C5-ECC9F3942E4B}">
                <a14:imgProps xmlns:a14="http://schemas.microsoft.com/office/drawing/2010/main">
                  <a14:imgLayer r:embed="rId2">
                    <a14:imgEffect>
                      <a14:saturation sat="33000"/>
                    </a14:imgEffect>
                  </a14:imgLayer>
                </a14:imgProps>
              </a:ext>
              <a:ext uri="{28A0092B-C50C-407E-A947-70E740481C1C}">
                <a14:useLocalDpi xmlns:a14="http://schemas.microsoft.com/office/drawing/2010/main" val="0"/>
              </a:ext>
            </a:extLst>
          </a:blip>
          <a:srcRect l="1" r="173"/>
          <a:stretch>
            <a:fillRect/>
          </a:stretch>
        </p:blipFill>
        <p:spPr>
          <a:xfrm>
            <a:off x="365015" y="1227782"/>
            <a:ext cx="7978885" cy="5268269"/>
          </a:xfrm>
          <a:prstGeom prst="rect">
            <a:avLst/>
          </a:prstGeom>
        </p:spPr>
      </p:pic>
      <p:sp>
        <p:nvSpPr>
          <p:cNvPr id="7" name="矩形 6"/>
          <p:cNvSpPr/>
          <p:nvPr/>
        </p:nvSpPr>
        <p:spPr>
          <a:xfrm>
            <a:off x="5773420" y="1628140"/>
            <a:ext cx="6108065" cy="4605020"/>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mn-ea"/>
                <a:cs typeface="+mn-ea"/>
                <a:sym typeface="+mn-lt"/>
              </a:rPr>
              <a:t>（一）初创企业文化建设误区</a:t>
            </a:r>
            <a:endParaRPr lang="en-US" altLang="zh-CN" sz="2800" dirty="0">
              <a:solidFill>
                <a:schemeClr val="bg1"/>
              </a:solidFill>
              <a:latin typeface="+mn-ea"/>
              <a:cs typeface="+mn-ea"/>
              <a:sym typeface="+mn-lt"/>
            </a:endParaRPr>
          </a:p>
          <a:p>
            <a:pPr algn="l" fontAlgn="auto">
              <a:lnSpc>
                <a:spcPct val="150000"/>
              </a:lnSpc>
            </a:pPr>
            <a:r>
              <a:rPr lang="zh-CN" altLang="en-US" sz="1600" dirty="0">
                <a:solidFill>
                  <a:schemeClr val="bg1"/>
                </a:solidFill>
                <a:latin typeface="+mn-ea"/>
                <a:cs typeface="+mn-ea"/>
                <a:sym typeface="+mn-lt"/>
              </a:rPr>
              <a:t>1. 企业文化与人才招聘没有关系</a:t>
            </a:r>
            <a:endParaRPr lang="zh-CN" altLang="en-US" sz="1600" dirty="0">
              <a:solidFill>
                <a:schemeClr val="bg1"/>
              </a:solidFill>
              <a:latin typeface="+mn-ea"/>
              <a:cs typeface="+mn-ea"/>
              <a:sym typeface="+mn-lt"/>
            </a:endParaRPr>
          </a:p>
          <a:p>
            <a:pPr algn="l" fontAlgn="auto">
              <a:lnSpc>
                <a:spcPct val="150000"/>
              </a:lnSpc>
            </a:pPr>
            <a:r>
              <a:rPr lang="zh-CN" altLang="en-US" sz="1600" dirty="0">
                <a:solidFill>
                  <a:schemeClr val="bg1"/>
                </a:solidFill>
                <a:latin typeface="+mn-ea"/>
                <a:cs typeface="+mn-ea"/>
                <a:sym typeface="+mn-lt"/>
              </a:rPr>
              <a:t>2. 企业文化并非来自 CEO</a:t>
            </a:r>
            <a:endParaRPr lang="zh-CN" altLang="en-US" sz="1600" dirty="0">
              <a:solidFill>
                <a:schemeClr val="bg1"/>
              </a:solidFill>
              <a:latin typeface="+mn-ea"/>
              <a:cs typeface="+mn-ea"/>
              <a:sym typeface="+mn-lt"/>
            </a:endParaRPr>
          </a:p>
          <a:p>
            <a:pPr algn="l" fontAlgn="auto">
              <a:lnSpc>
                <a:spcPct val="150000"/>
              </a:lnSpc>
            </a:pPr>
            <a:r>
              <a:rPr lang="zh-CN" altLang="en-US" sz="1600" dirty="0">
                <a:solidFill>
                  <a:schemeClr val="bg1"/>
                </a:solidFill>
                <a:latin typeface="+mn-ea"/>
                <a:cs typeface="+mn-ea"/>
                <a:sym typeface="+mn-lt"/>
              </a:rPr>
              <a:t>3.CEO 远程办公对企业文化建设没有影响</a:t>
            </a:r>
            <a:endParaRPr lang="zh-CN" altLang="en-US" sz="1600" dirty="0">
              <a:solidFill>
                <a:schemeClr val="bg1"/>
              </a:solidFill>
              <a:latin typeface="+mn-ea"/>
              <a:cs typeface="+mn-ea"/>
              <a:sym typeface="+mn-lt"/>
            </a:endParaRPr>
          </a:p>
          <a:p>
            <a:pPr algn="l" fontAlgn="auto">
              <a:lnSpc>
                <a:spcPct val="150000"/>
              </a:lnSpc>
            </a:pPr>
            <a:r>
              <a:rPr lang="zh-CN" altLang="en-US" sz="1600" dirty="0">
                <a:solidFill>
                  <a:schemeClr val="bg1"/>
                </a:solidFill>
                <a:latin typeface="+mn-ea"/>
                <a:cs typeface="+mn-ea"/>
                <a:sym typeface="+mn-lt"/>
              </a:rPr>
              <a:t>4. 员工反馈并不重要</a:t>
            </a:r>
            <a:endParaRPr lang="zh-CN" altLang="en-US" sz="1600" dirty="0">
              <a:solidFill>
                <a:schemeClr val="bg1"/>
              </a:solidFill>
              <a:latin typeface="+mn-ea"/>
              <a:cs typeface="+mn-ea"/>
              <a:sym typeface="+mn-lt"/>
            </a:endParaRPr>
          </a:p>
          <a:p>
            <a:pPr algn="l" fontAlgn="auto">
              <a:lnSpc>
                <a:spcPct val="150000"/>
              </a:lnSpc>
            </a:pPr>
            <a:r>
              <a:rPr lang="zh-CN" altLang="en-US" sz="1600" dirty="0">
                <a:solidFill>
                  <a:schemeClr val="bg1"/>
                </a:solidFill>
                <a:latin typeface="+mn-ea"/>
                <a:cs typeface="+mn-ea"/>
                <a:sym typeface="+mn-lt"/>
              </a:rPr>
              <a:t>5. 企业只有发展到一定规模后才需要文化</a:t>
            </a:r>
            <a:endParaRPr lang="zh-CN" altLang="en-US" sz="1600" dirty="0">
              <a:solidFill>
                <a:schemeClr val="bg1"/>
              </a:solidFill>
              <a:latin typeface="+mn-ea"/>
              <a:cs typeface="+mn-ea"/>
              <a:sym typeface="+mn-lt"/>
            </a:endParaRPr>
          </a:p>
          <a:p>
            <a:pPr algn="l" fontAlgn="auto">
              <a:lnSpc>
                <a:spcPct val="150000"/>
              </a:lnSpc>
            </a:pPr>
            <a:r>
              <a:rPr lang="zh-CN" altLang="en-US" sz="1600" dirty="0">
                <a:solidFill>
                  <a:schemeClr val="bg1"/>
                </a:solidFill>
                <a:latin typeface="+mn-ea"/>
                <a:cs typeface="+mn-ea"/>
                <a:sym typeface="+mn-lt"/>
              </a:rPr>
              <a:t>6. 企业文化就是挂在墙上的标语</a:t>
            </a:r>
            <a:endParaRPr lang="zh-CN" altLang="en-US" sz="1600" dirty="0">
              <a:solidFill>
                <a:schemeClr val="bg1"/>
              </a:solidFill>
              <a:latin typeface="+mn-ea"/>
              <a:cs typeface="+mn-ea"/>
              <a:sym typeface="+mn-lt"/>
            </a:endParaRPr>
          </a:p>
          <a:p>
            <a:pPr algn="l" fontAlgn="auto">
              <a:lnSpc>
                <a:spcPct val="150000"/>
              </a:lnSpc>
            </a:pPr>
            <a:r>
              <a:rPr lang="zh-CN" altLang="en-US" sz="1600" dirty="0">
                <a:solidFill>
                  <a:schemeClr val="bg1"/>
                </a:solidFill>
                <a:latin typeface="+mn-ea"/>
                <a:cs typeface="+mn-ea"/>
                <a:sym typeface="+mn-lt"/>
              </a:rPr>
              <a:t>7. 企业不需要文化</a:t>
            </a:r>
            <a:endParaRPr lang="zh-CN" altLang="en-US" sz="1600" dirty="0">
              <a:solidFill>
                <a:schemeClr val="bg1"/>
              </a:solidFill>
              <a:latin typeface="+mn-ea"/>
              <a:cs typeface="+mn-ea"/>
              <a:sym typeface="+mn-lt"/>
            </a:endParaRPr>
          </a:p>
          <a:p>
            <a:pPr algn="l" fontAlgn="auto">
              <a:lnSpc>
                <a:spcPct val="150000"/>
              </a:lnSpc>
            </a:pPr>
            <a:r>
              <a:rPr lang="zh-CN" altLang="en-US" sz="1600" dirty="0">
                <a:solidFill>
                  <a:schemeClr val="bg1"/>
                </a:solidFill>
                <a:latin typeface="+mn-ea"/>
                <a:cs typeface="+mn-ea"/>
                <a:sym typeface="+mn-lt"/>
              </a:rPr>
              <a:t>8. 福利 = 文化</a:t>
            </a:r>
            <a:endParaRPr lang="zh-CN" altLang="en-US" sz="1600" dirty="0">
              <a:solidFill>
                <a:schemeClr val="bg1"/>
              </a:solidFill>
              <a:latin typeface="+mn-ea"/>
              <a:cs typeface="+mn-ea"/>
              <a:sym typeface="+mn-lt"/>
            </a:endParaRPr>
          </a:p>
          <a:p>
            <a:pPr algn="l" fontAlgn="auto">
              <a:lnSpc>
                <a:spcPct val="150000"/>
              </a:lnSpc>
            </a:pPr>
            <a:r>
              <a:rPr lang="zh-CN" altLang="en-US" sz="1600" dirty="0">
                <a:solidFill>
                  <a:schemeClr val="bg1"/>
                </a:solidFill>
                <a:latin typeface="+mn-ea"/>
                <a:cs typeface="+mn-ea"/>
                <a:sym typeface="+mn-lt"/>
              </a:rPr>
              <a:t>9. 奖金才是员工唯一的动力</a:t>
            </a:r>
            <a:endParaRPr lang="zh-CN" altLang="en-US" sz="1600" dirty="0">
              <a:solidFill>
                <a:schemeClr val="bg1"/>
              </a:solidFill>
              <a:latin typeface="+mn-ea"/>
              <a:cs typeface="+mn-ea"/>
              <a:sym typeface="+mn-lt"/>
            </a:endParaRPr>
          </a:p>
          <a:p>
            <a:pPr algn="l" fontAlgn="auto">
              <a:lnSpc>
                <a:spcPct val="150000"/>
              </a:lnSpc>
            </a:pPr>
            <a:r>
              <a:rPr lang="zh-CN" altLang="en-US" sz="1600" dirty="0">
                <a:solidFill>
                  <a:schemeClr val="bg1"/>
                </a:solidFill>
                <a:latin typeface="+mn-ea"/>
                <a:cs typeface="+mn-ea"/>
                <a:sym typeface="+mn-lt"/>
              </a:rPr>
              <a:t>10. 晚一点开始构建企业文化也没关系</a:t>
            </a:r>
            <a:endParaRPr lang="zh-CN" altLang="en-US" sz="1600" dirty="0">
              <a:solidFill>
                <a:schemeClr val="bg1"/>
              </a:solidFill>
              <a:latin typeface="+mn-ea"/>
              <a:cs typeface="+mn-ea"/>
              <a:sym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PA_矩形 33"/>
          <p:cNvSpPr/>
          <p:nvPr>
            <p:custDataLst>
              <p:tags r:id="rId1"/>
            </p:custDataLst>
          </p:nvPr>
        </p:nvSpPr>
        <p:spPr>
          <a:xfrm>
            <a:off x="4152900" y="0"/>
            <a:ext cx="3886200" cy="6858000"/>
          </a:xfrm>
          <a:prstGeom prst="rect">
            <a:avLst/>
          </a:pr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PA_矩形 34"/>
          <p:cNvSpPr/>
          <p:nvPr>
            <p:custDataLst>
              <p:tags r:id="rId2"/>
            </p:custDataLst>
          </p:nvPr>
        </p:nvSpPr>
        <p:spPr>
          <a:xfrm>
            <a:off x="911225" y="836613"/>
            <a:ext cx="10369550" cy="5184775"/>
          </a:xfrm>
          <a:prstGeom prst="rect">
            <a:avLst/>
          </a:prstGeom>
          <a:solidFill>
            <a:schemeClr val="bg1"/>
          </a:solidFill>
          <a:ln>
            <a:noFill/>
          </a:ln>
          <a:effectLst>
            <a:outerShdw blurRad="190500" dist="1016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36" name="PA_矩形 35"/>
          <p:cNvSpPr/>
          <p:nvPr>
            <p:custDataLst>
              <p:tags r:id="rId3"/>
            </p:custDataLst>
          </p:nvPr>
        </p:nvSpPr>
        <p:spPr>
          <a:xfrm>
            <a:off x="2133600" y="1987623"/>
            <a:ext cx="7924800" cy="2882753"/>
          </a:xfrm>
          <a:prstGeom prst="rect">
            <a:avLst/>
          </a:prstGeom>
          <a:noFill/>
          <a:ln w="381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cs typeface="+mn-ea"/>
              <a:sym typeface="+mn-lt"/>
            </a:endParaRPr>
          </a:p>
        </p:txBody>
      </p:sp>
      <p:sp>
        <p:nvSpPr>
          <p:cNvPr id="2" name="等腰三角形 1"/>
          <p:cNvSpPr/>
          <p:nvPr/>
        </p:nvSpPr>
        <p:spPr>
          <a:xfrm rot="10800000">
            <a:off x="5642027" y="4710758"/>
            <a:ext cx="907945" cy="577924"/>
          </a:xfrm>
          <a:prstGeom prst="triangle">
            <a:avLst/>
          </a:prstGeom>
          <a:solidFill>
            <a:schemeClr val="accent5">
              <a:lumMod val="50000"/>
            </a:schemeClr>
          </a:solidFill>
          <a:ln>
            <a:noFill/>
          </a:ln>
          <a:effectLst>
            <a:outerShdw blurRad="635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3393720" y="2617778"/>
            <a:ext cx="5403850" cy="706755"/>
          </a:xfrm>
          <a:prstGeom prst="rect">
            <a:avLst/>
          </a:prstGeom>
          <a:effectLst>
            <a:outerShdw blurRad="63500" sx="102000" sy="102000" algn="ctr" rotWithShape="0">
              <a:prstClr val="black">
                <a:alpha val="40000"/>
              </a:prstClr>
            </a:outerShdw>
          </a:effec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000" b="1" dirty="0">
                <a:solidFill>
                  <a:schemeClr val="accent5">
                    <a:lumMod val="50000"/>
                  </a:schemeClr>
                </a:solidFill>
                <a:effectLst>
                  <a:outerShdw blurRad="50800" dist="38100" dir="5400000" algn="t" rotWithShape="0">
                    <a:prstClr val="black">
                      <a:alpha val="40000"/>
                    </a:prstClr>
                  </a:outerShdw>
                </a:effectLst>
                <a:cs typeface="+mn-ea"/>
                <a:sym typeface="+mn-lt"/>
              </a:rPr>
              <a:t>第五章  创业团队建设</a:t>
            </a:r>
            <a:endParaRPr lang="en-US" altLang="zh-CN" sz="4000" b="1" dirty="0">
              <a:solidFill>
                <a:schemeClr val="accent5">
                  <a:lumMod val="50000"/>
                </a:schemeClr>
              </a:solidFill>
              <a:effectLst>
                <a:outerShdw blurRad="50800" dist="38100" dir="5400000" algn="t" rotWithShape="0">
                  <a:prstClr val="black">
                    <a:alpha val="40000"/>
                  </a:prstClr>
                </a:outerShdw>
              </a:effectLst>
              <a:cs typeface="+mn-ea"/>
              <a:sym typeface="+mn-lt"/>
            </a:endParaRPr>
          </a:p>
        </p:txBody>
      </p:sp>
      <p:grpSp>
        <p:nvGrpSpPr>
          <p:cNvPr id="3" name="组合 2"/>
          <p:cNvGrpSpPr/>
          <p:nvPr/>
        </p:nvGrpSpPr>
        <p:grpSpPr>
          <a:xfrm>
            <a:off x="5413082" y="4176737"/>
            <a:ext cx="270712" cy="270713"/>
            <a:chOff x="5413082" y="4176737"/>
            <a:chExt cx="270712" cy="270713"/>
          </a:xfrm>
          <a:effectLst>
            <a:outerShdw blurRad="50800" dist="38100" dir="2700000" algn="tl" rotWithShape="0">
              <a:prstClr val="black">
                <a:alpha val="40000"/>
              </a:prstClr>
            </a:outerShdw>
          </a:effectLst>
        </p:grpSpPr>
        <p:sp>
          <p:nvSpPr>
            <p:cNvPr id="12" name="Oval 401"/>
            <p:cNvSpPr>
              <a:spLocks noChangeArrowheads="1"/>
            </p:cNvSpPr>
            <p:nvPr/>
          </p:nvSpPr>
          <p:spPr bwMode="auto">
            <a:xfrm>
              <a:off x="5413082" y="4176737"/>
              <a:ext cx="270712" cy="270713"/>
            </a:xfrm>
            <a:prstGeom prst="ellipse">
              <a:avLst/>
            </a:prstGeom>
            <a:noFill/>
            <a:ln w="9525">
              <a:solidFill>
                <a:schemeClr val="accent5">
                  <a:lumMod val="50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rgbClr val="284967"/>
                </a:solidFill>
                <a:cs typeface="+mn-ea"/>
                <a:sym typeface="+mn-lt"/>
              </a:endParaRPr>
            </a:p>
          </p:txBody>
        </p:sp>
        <p:sp>
          <p:nvSpPr>
            <p:cNvPr id="13" name="Freeform 402"/>
            <p:cNvSpPr/>
            <p:nvPr/>
          </p:nvSpPr>
          <p:spPr bwMode="auto">
            <a:xfrm>
              <a:off x="5519244" y="4248345"/>
              <a:ext cx="70260" cy="127910"/>
            </a:xfrm>
            <a:custGeom>
              <a:avLst/>
              <a:gdLst>
                <a:gd name="T0" fmla="*/ 21 w 33"/>
                <a:gd name="T1" fmla="*/ 8 h 60"/>
                <a:gd name="T2" fmla="*/ 27 w 33"/>
                <a:gd name="T3" fmla="*/ 8 h 60"/>
                <a:gd name="T4" fmla="*/ 33 w 33"/>
                <a:gd name="T5" fmla="*/ 1 h 60"/>
                <a:gd name="T6" fmla="*/ 21 w 33"/>
                <a:gd name="T7" fmla="*/ 1 h 60"/>
                <a:gd name="T8" fmla="*/ 10 w 33"/>
                <a:gd name="T9" fmla="*/ 12 h 60"/>
                <a:gd name="T10" fmla="*/ 10 w 33"/>
                <a:gd name="T11" fmla="*/ 18 h 60"/>
                <a:gd name="T12" fmla="*/ 5 w 33"/>
                <a:gd name="T13" fmla="*/ 18 h 60"/>
                <a:gd name="T14" fmla="*/ 2 w 33"/>
                <a:gd name="T15" fmla="*/ 24 h 60"/>
                <a:gd name="T16" fmla="*/ 10 w 33"/>
                <a:gd name="T17" fmla="*/ 24 h 60"/>
                <a:gd name="T18" fmla="*/ 10 w 33"/>
                <a:gd name="T19" fmla="*/ 48 h 60"/>
                <a:gd name="T20" fmla="*/ 6 w 33"/>
                <a:gd name="T21" fmla="*/ 53 h 60"/>
                <a:gd name="T22" fmla="*/ 0 w 33"/>
                <a:gd name="T23" fmla="*/ 53 h 60"/>
                <a:gd name="T24" fmla="*/ 5 w 33"/>
                <a:gd name="T25" fmla="*/ 60 h 60"/>
                <a:gd name="T26" fmla="*/ 12 w 33"/>
                <a:gd name="T27" fmla="*/ 60 h 60"/>
                <a:gd name="T28" fmla="*/ 18 w 33"/>
                <a:gd name="T29" fmla="*/ 48 h 60"/>
                <a:gd name="T30" fmla="*/ 18 w 33"/>
                <a:gd name="T31" fmla="*/ 24 h 60"/>
                <a:gd name="T32" fmla="*/ 22 w 33"/>
                <a:gd name="T33" fmla="*/ 24 h 60"/>
                <a:gd name="T34" fmla="*/ 26 w 33"/>
                <a:gd name="T35" fmla="*/ 18 h 60"/>
                <a:gd name="T36" fmla="*/ 18 w 33"/>
                <a:gd name="T37" fmla="*/ 18 h 60"/>
                <a:gd name="T38" fmla="*/ 18 w 33"/>
                <a:gd name="T39" fmla="*/ 11 h 60"/>
                <a:gd name="T40" fmla="*/ 21 w 33"/>
                <a:gd name="T4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60">
                  <a:moveTo>
                    <a:pt x="21" y="8"/>
                  </a:moveTo>
                  <a:cubicBezTo>
                    <a:pt x="27" y="8"/>
                    <a:pt x="27" y="8"/>
                    <a:pt x="27" y="8"/>
                  </a:cubicBezTo>
                  <a:cubicBezTo>
                    <a:pt x="33" y="1"/>
                    <a:pt x="33" y="1"/>
                    <a:pt x="33" y="1"/>
                  </a:cubicBezTo>
                  <a:cubicBezTo>
                    <a:pt x="21" y="1"/>
                    <a:pt x="21" y="1"/>
                    <a:pt x="21" y="1"/>
                  </a:cubicBezTo>
                  <a:cubicBezTo>
                    <a:pt x="21" y="1"/>
                    <a:pt x="10" y="0"/>
                    <a:pt x="10" y="12"/>
                  </a:cubicBezTo>
                  <a:cubicBezTo>
                    <a:pt x="10" y="13"/>
                    <a:pt x="10" y="16"/>
                    <a:pt x="10" y="18"/>
                  </a:cubicBezTo>
                  <a:cubicBezTo>
                    <a:pt x="5" y="18"/>
                    <a:pt x="5" y="18"/>
                    <a:pt x="5" y="18"/>
                  </a:cubicBezTo>
                  <a:cubicBezTo>
                    <a:pt x="2" y="24"/>
                    <a:pt x="2" y="24"/>
                    <a:pt x="2" y="24"/>
                  </a:cubicBezTo>
                  <a:cubicBezTo>
                    <a:pt x="10" y="24"/>
                    <a:pt x="10" y="24"/>
                    <a:pt x="10" y="24"/>
                  </a:cubicBezTo>
                  <a:cubicBezTo>
                    <a:pt x="10" y="35"/>
                    <a:pt x="10" y="48"/>
                    <a:pt x="10" y="48"/>
                  </a:cubicBezTo>
                  <a:cubicBezTo>
                    <a:pt x="10" y="48"/>
                    <a:pt x="11" y="53"/>
                    <a:pt x="6" y="53"/>
                  </a:cubicBezTo>
                  <a:cubicBezTo>
                    <a:pt x="1" y="53"/>
                    <a:pt x="0" y="53"/>
                    <a:pt x="0" y="53"/>
                  </a:cubicBezTo>
                  <a:cubicBezTo>
                    <a:pt x="5" y="60"/>
                    <a:pt x="5" y="60"/>
                    <a:pt x="5" y="60"/>
                  </a:cubicBezTo>
                  <a:cubicBezTo>
                    <a:pt x="12" y="60"/>
                    <a:pt x="12" y="60"/>
                    <a:pt x="12" y="60"/>
                  </a:cubicBezTo>
                  <a:cubicBezTo>
                    <a:pt x="12" y="60"/>
                    <a:pt x="18" y="59"/>
                    <a:pt x="18" y="48"/>
                  </a:cubicBezTo>
                  <a:cubicBezTo>
                    <a:pt x="18" y="42"/>
                    <a:pt x="18" y="32"/>
                    <a:pt x="18" y="24"/>
                  </a:cubicBezTo>
                  <a:cubicBezTo>
                    <a:pt x="22" y="24"/>
                    <a:pt x="22" y="24"/>
                    <a:pt x="22" y="24"/>
                  </a:cubicBezTo>
                  <a:cubicBezTo>
                    <a:pt x="26" y="18"/>
                    <a:pt x="26" y="18"/>
                    <a:pt x="26" y="18"/>
                  </a:cubicBezTo>
                  <a:cubicBezTo>
                    <a:pt x="18" y="18"/>
                    <a:pt x="18" y="18"/>
                    <a:pt x="18" y="18"/>
                  </a:cubicBezTo>
                  <a:cubicBezTo>
                    <a:pt x="18" y="14"/>
                    <a:pt x="18" y="11"/>
                    <a:pt x="18" y="11"/>
                  </a:cubicBezTo>
                  <a:cubicBezTo>
                    <a:pt x="18" y="8"/>
                    <a:pt x="21" y="8"/>
                    <a:pt x="21" y="8"/>
                  </a:cubicBezTo>
                  <a:close/>
                </a:path>
              </a:pathLst>
            </a:cu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grpSp>
      <p:grpSp>
        <p:nvGrpSpPr>
          <p:cNvPr id="5" name="组合 4"/>
          <p:cNvGrpSpPr/>
          <p:nvPr/>
        </p:nvGrpSpPr>
        <p:grpSpPr>
          <a:xfrm>
            <a:off x="5960316" y="4174840"/>
            <a:ext cx="270712" cy="270713"/>
            <a:chOff x="5959046" y="4174205"/>
            <a:chExt cx="270712" cy="270713"/>
          </a:xfrm>
          <a:effectLst>
            <a:outerShdw blurRad="50800" dist="38100" dir="2700000" algn="tl" rotWithShape="0">
              <a:prstClr val="black">
                <a:alpha val="40000"/>
              </a:prstClr>
            </a:outerShdw>
          </a:effectLst>
        </p:grpSpPr>
        <p:sp>
          <p:nvSpPr>
            <p:cNvPr id="15" name="Oval 433"/>
            <p:cNvSpPr>
              <a:spLocks noChangeArrowheads="1"/>
            </p:cNvSpPr>
            <p:nvPr/>
          </p:nvSpPr>
          <p:spPr bwMode="auto">
            <a:xfrm>
              <a:off x="5959046" y="4174205"/>
              <a:ext cx="270712" cy="270713"/>
            </a:xfrm>
            <a:prstGeom prst="ellipse">
              <a:avLst/>
            </a:prstGeom>
            <a:noFill/>
            <a:ln w="9525">
              <a:solidFill>
                <a:schemeClr val="accent5">
                  <a:lumMod val="50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rgbClr val="284967"/>
                </a:solidFill>
                <a:cs typeface="+mn-ea"/>
                <a:sym typeface="+mn-lt"/>
              </a:endParaRPr>
            </a:p>
          </p:txBody>
        </p:sp>
        <p:sp>
          <p:nvSpPr>
            <p:cNvPr id="16" name="Freeform 434"/>
            <p:cNvSpPr/>
            <p:nvPr/>
          </p:nvSpPr>
          <p:spPr bwMode="auto">
            <a:xfrm>
              <a:off x="6084923" y="4231078"/>
              <a:ext cx="84171" cy="148627"/>
            </a:xfrm>
            <a:custGeom>
              <a:avLst/>
              <a:gdLst>
                <a:gd name="T0" fmla="*/ 5 w 47"/>
                <a:gd name="T1" fmla="*/ 68 h 83"/>
                <a:gd name="T2" fmla="*/ 44 w 47"/>
                <a:gd name="T3" fmla="*/ 1 h 83"/>
                <a:gd name="T4" fmla="*/ 44 w 47"/>
                <a:gd name="T5" fmla="*/ 1 h 83"/>
                <a:gd name="T6" fmla="*/ 15 w 47"/>
                <a:gd name="T7" fmla="*/ 47 h 83"/>
                <a:gd name="T8" fmla="*/ 16 w 47"/>
                <a:gd name="T9" fmla="*/ 51 h 83"/>
                <a:gd name="T10" fmla="*/ 44 w 47"/>
                <a:gd name="T11" fmla="*/ 2 h 83"/>
                <a:gd name="T12" fmla="*/ 46 w 47"/>
                <a:gd name="T13" fmla="*/ 0 h 83"/>
                <a:gd name="T14" fmla="*/ 46 w 47"/>
                <a:gd name="T15" fmla="*/ 0 h 83"/>
                <a:gd name="T16" fmla="*/ 42 w 47"/>
                <a:gd name="T17" fmla="*/ 31 h 83"/>
                <a:gd name="T18" fmla="*/ 33 w 47"/>
                <a:gd name="T19" fmla="*/ 34 h 83"/>
                <a:gd name="T20" fmla="*/ 41 w 47"/>
                <a:gd name="T21" fmla="*/ 34 h 83"/>
                <a:gd name="T22" fmla="*/ 38 w 47"/>
                <a:gd name="T23" fmla="*/ 41 h 83"/>
                <a:gd name="T24" fmla="*/ 28 w 47"/>
                <a:gd name="T25" fmla="*/ 44 h 83"/>
                <a:gd name="T26" fmla="*/ 37 w 47"/>
                <a:gd name="T27" fmla="*/ 44 h 83"/>
                <a:gd name="T28" fmla="*/ 14 w 47"/>
                <a:gd name="T29" fmla="*/ 70 h 83"/>
                <a:gd name="T30" fmla="*/ 8 w 47"/>
                <a:gd name="T31" fmla="*/ 70 h 83"/>
                <a:gd name="T32" fmla="*/ 4 w 47"/>
                <a:gd name="T33" fmla="*/ 81 h 83"/>
                <a:gd name="T34" fmla="*/ 2 w 47"/>
                <a:gd name="T35" fmla="*/ 83 h 83"/>
                <a:gd name="T36" fmla="*/ 0 w 47"/>
                <a:gd name="T37" fmla="*/ 80 h 83"/>
                <a:gd name="T38" fmla="*/ 5 w 47"/>
                <a:gd name="T39"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83">
                  <a:moveTo>
                    <a:pt x="5" y="68"/>
                  </a:moveTo>
                  <a:cubicBezTo>
                    <a:pt x="4" y="26"/>
                    <a:pt x="35" y="6"/>
                    <a:pt x="44" y="1"/>
                  </a:cubicBezTo>
                  <a:cubicBezTo>
                    <a:pt x="44" y="1"/>
                    <a:pt x="44" y="1"/>
                    <a:pt x="44" y="1"/>
                  </a:cubicBezTo>
                  <a:cubicBezTo>
                    <a:pt x="35" y="11"/>
                    <a:pt x="24" y="27"/>
                    <a:pt x="15" y="47"/>
                  </a:cubicBezTo>
                  <a:cubicBezTo>
                    <a:pt x="16" y="51"/>
                    <a:pt x="16" y="51"/>
                    <a:pt x="16" y="51"/>
                  </a:cubicBezTo>
                  <a:cubicBezTo>
                    <a:pt x="28" y="26"/>
                    <a:pt x="38" y="11"/>
                    <a:pt x="44" y="2"/>
                  </a:cubicBezTo>
                  <a:cubicBezTo>
                    <a:pt x="45" y="1"/>
                    <a:pt x="45" y="1"/>
                    <a:pt x="46" y="0"/>
                  </a:cubicBezTo>
                  <a:cubicBezTo>
                    <a:pt x="46" y="0"/>
                    <a:pt x="46" y="0"/>
                    <a:pt x="46" y="0"/>
                  </a:cubicBezTo>
                  <a:cubicBezTo>
                    <a:pt x="46" y="0"/>
                    <a:pt x="47" y="14"/>
                    <a:pt x="42" y="31"/>
                  </a:cubicBezTo>
                  <a:cubicBezTo>
                    <a:pt x="33" y="34"/>
                    <a:pt x="33" y="34"/>
                    <a:pt x="33" y="34"/>
                  </a:cubicBezTo>
                  <a:cubicBezTo>
                    <a:pt x="41" y="34"/>
                    <a:pt x="41" y="34"/>
                    <a:pt x="41" y="34"/>
                  </a:cubicBezTo>
                  <a:cubicBezTo>
                    <a:pt x="40" y="36"/>
                    <a:pt x="39" y="39"/>
                    <a:pt x="38" y="41"/>
                  </a:cubicBezTo>
                  <a:cubicBezTo>
                    <a:pt x="28" y="44"/>
                    <a:pt x="28" y="44"/>
                    <a:pt x="28" y="44"/>
                  </a:cubicBezTo>
                  <a:cubicBezTo>
                    <a:pt x="37" y="44"/>
                    <a:pt x="37" y="44"/>
                    <a:pt x="37" y="44"/>
                  </a:cubicBezTo>
                  <a:cubicBezTo>
                    <a:pt x="32" y="54"/>
                    <a:pt x="25" y="63"/>
                    <a:pt x="14" y="70"/>
                  </a:cubicBezTo>
                  <a:cubicBezTo>
                    <a:pt x="8" y="70"/>
                    <a:pt x="8" y="70"/>
                    <a:pt x="8" y="70"/>
                  </a:cubicBezTo>
                  <a:cubicBezTo>
                    <a:pt x="4" y="81"/>
                    <a:pt x="4" y="81"/>
                    <a:pt x="4" y="81"/>
                  </a:cubicBezTo>
                  <a:cubicBezTo>
                    <a:pt x="4" y="82"/>
                    <a:pt x="3" y="83"/>
                    <a:pt x="2" y="83"/>
                  </a:cubicBezTo>
                  <a:cubicBezTo>
                    <a:pt x="1" y="82"/>
                    <a:pt x="0" y="81"/>
                    <a:pt x="0" y="80"/>
                  </a:cubicBezTo>
                  <a:lnTo>
                    <a:pt x="5" y="68"/>
                  </a:lnTo>
                  <a:close/>
                </a:path>
              </a:pathLst>
            </a:cu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sp>
          <p:nvSpPr>
            <p:cNvPr id="18" name="Rectangle 435"/>
            <p:cNvSpPr>
              <a:spLocks noChangeArrowheads="1"/>
            </p:cNvSpPr>
            <p:nvPr/>
          </p:nvSpPr>
          <p:spPr bwMode="auto">
            <a:xfrm>
              <a:off x="6023501" y="4376671"/>
              <a:ext cx="57631" cy="6825"/>
            </a:xfrm>
            <a:prstGeom prst="rect">
              <a:avLst/>
            </a:pr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grpSp>
      <p:grpSp>
        <p:nvGrpSpPr>
          <p:cNvPr id="4" name="组合 3"/>
          <p:cNvGrpSpPr/>
          <p:nvPr/>
        </p:nvGrpSpPr>
        <p:grpSpPr>
          <a:xfrm>
            <a:off x="6517219" y="4177725"/>
            <a:ext cx="265440" cy="265441"/>
            <a:chOff x="6517219" y="4177725"/>
            <a:chExt cx="265440" cy="265441"/>
          </a:xfrm>
          <a:effectLst>
            <a:outerShdw blurRad="50800" dist="38100" dir="2700000" algn="tl" rotWithShape="0">
              <a:prstClr val="black">
                <a:alpha val="40000"/>
              </a:prstClr>
            </a:outerShdw>
          </a:effectLst>
        </p:grpSpPr>
        <p:sp>
          <p:nvSpPr>
            <p:cNvPr id="21" name="Oval 882"/>
            <p:cNvSpPr>
              <a:spLocks noChangeArrowheads="1"/>
            </p:cNvSpPr>
            <p:nvPr/>
          </p:nvSpPr>
          <p:spPr bwMode="auto">
            <a:xfrm>
              <a:off x="6517219" y="4177725"/>
              <a:ext cx="265440" cy="265441"/>
            </a:xfrm>
            <a:prstGeom prst="ellipse">
              <a:avLst/>
            </a:prstGeom>
            <a:noFill/>
            <a:ln w="9525">
              <a:solidFill>
                <a:schemeClr val="accent5">
                  <a:lumMod val="50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sp>
          <p:nvSpPr>
            <p:cNvPr id="22" name="Freeform 883"/>
            <p:cNvSpPr/>
            <p:nvPr/>
          </p:nvSpPr>
          <p:spPr bwMode="auto">
            <a:xfrm>
              <a:off x="6589512" y="4240926"/>
              <a:ext cx="126401" cy="140528"/>
            </a:xfrm>
            <a:custGeom>
              <a:avLst/>
              <a:gdLst>
                <a:gd name="T0" fmla="*/ 85 w 170"/>
                <a:gd name="T1" fmla="*/ 0 h 189"/>
                <a:gd name="T2" fmla="*/ 0 w 170"/>
                <a:gd name="T3" fmla="*/ 189 h 189"/>
                <a:gd name="T4" fmla="*/ 64 w 170"/>
                <a:gd name="T5" fmla="*/ 137 h 189"/>
                <a:gd name="T6" fmla="*/ 106 w 170"/>
                <a:gd name="T7" fmla="*/ 137 h 189"/>
                <a:gd name="T8" fmla="*/ 170 w 170"/>
                <a:gd name="T9" fmla="*/ 189 h 189"/>
                <a:gd name="T10" fmla="*/ 85 w 170"/>
                <a:gd name="T11" fmla="*/ 0 h 189"/>
              </a:gdLst>
              <a:ahLst/>
              <a:cxnLst>
                <a:cxn ang="0">
                  <a:pos x="T0" y="T1"/>
                </a:cxn>
                <a:cxn ang="0">
                  <a:pos x="T2" y="T3"/>
                </a:cxn>
                <a:cxn ang="0">
                  <a:pos x="T4" y="T5"/>
                </a:cxn>
                <a:cxn ang="0">
                  <a:pos x="T6" y="T7"/>
                </a:cxn>
                <a:cxn ang="0">
                  <a:pos x="T8" y="T9"/>
                </a:cxn>
                <a:cxn ang="0">
                  <a:pos x="T10" y="T11"/>
                </a:cxn>
              </a:cxnLst>
              <a:rect l="0" t="0" r="r" b="b"/>
              <a:pathLst>
                <a:path w="170" h="189">
                  <a:moveTo>
                    <a:pt x="85" y="0"/>
                  </a:moveTo>
                  <a:lnTo>
                    <a:pt x="0" y="189"/>
                  </a:lnTo>
                  <a:lnTo>
                    <a:pt x="64" y="137"/>
                  </a:lnTo>
                  <a:lnTo>
                    <a:pt x="106" y="137"/>
                  </a:lnTo>
                  <a:lnTo>
                    <a:pt x="170" y="189"/>
                  </a:lnTo>
                  <a:lnTo>
                    <a:pt x="85" y="0"/>
                  </a:lnTo>
                  <a:close/>
                </a:path>
              </a:pathLst>
            </a:cu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sp>
          <p:nvSpPr>
            <p:cNvPr id="23" name="Freeform 884"/>
            <p:cNvSpPr/>
            <p:nvPr/>
          </p:nvSpPr>
          <p:spPr bwMode="auto">
            <a:xfrm>
              <a:off x="6585624" y="4240926"/>
              <a:ext cx="126400" cy="140528"/>
            </a:xfrm>
            <a:custGeom>
              <a:avLst/>
              <a:gdLst>
                <a:gd name="T0" fmla="*/ 85 w 170"/>
                <a:gd name="T1" fmla="*/ 0 h 189"/>
                <a:gd name="T2" fmla="*/ 0 w 170"/>
                <a:gd name="T3" fmla="*/ 189 h 189"/>
                <a:gd name="T4" fmla="*/ 64 w 170"/>
                <a:gd name="T5" fmla="*/ 137 h 189"/>
                <a:gd name="T6" fmla="*/ 106 w 170"/>
                <a:gd name="T7" fmla="*/ 137 h 189"/>
                <a:gd name="T8" fmla="*/ 170 w 170"/>
                <a:gd name="T9" fmla="*/ 189 h 189"/>
                <a:gd name="T10" fmla="*/ 85 w 170"/>
                <a:gd name="T11" fmla="*/ 0 h 189"/>
              </a:gdLst>
              <a:ahLst/>
              <a:cxnLst>
                <a:cxn ang="0">
                  <a:pos x="T0" y="T1"/>
                </a:cxn>
                <a:cxn ang="0">
                  <a:pos x="T2" y="T3"/>
                </a:cxn>
                <a:cxn ang="0">
                  <a:pos x="T4" y="T5"/>
                </a:cxn>
                <a:cxn ang="0">
                  <a:pos x="T6" y="T7"/>
                </a:cxn>
                <a:cxn ang="0">
                  <a:pos x="T8" y="T9"/>
                </a:cxn>
                <a:cxn ang="0">
                  <a:pos x="T10" y="T11"/>
                </a:cxn>
              </a:cxnLst>
              <a:rect l="0" t="0" r="r" b="b"/>
              <a:pathLst>
                <a:path w="170" h="189">
                  <a:moveTo>
                    <a:pt x="85" y="0"/>
                  </a:moveTo>
                  <a:lnTo>
                    <a:pt x="0" y="189"/>
                  </a:lnTo>
                  <a:lnTo>
                    <a:pt x="64" y="137"/>
                  </a:lnTo>
                  <a:lnTo>
                    <a:pt x="106" y="137"/>
                  </a:lnTo>
                  <a:lnTo>
                    <a:pt x="170" y="189"/>
                  </a:lnTo>
                  <a:lnTo>
                    <a:pt x="85" y="0"/>
                  </a:lnTo>
                </a:path>
              </a:pathLst>
            </a:cu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933014"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5" dirty="0">
                <a:solidFill>
                  <a:schemeClr val="tx2">
                    <a:lumMod val="75000"/>
                  </a:schemeClr>
                </a:solidFill>
                <a:latin typeface="+mn-ea"/>
                <a:cs typeface="+mn-ea"/>
                <a:sym typeface="+mn-lt"/>
              </a:rPr>
              <a:t>二、创业企业文化建设</a:t>
            </a:r>
            <a:endParaRPr lang="zh-CN" altLang="en-US" sz="2665" dirty="0">
              <a:solidFill>
                <a:schemeClr val="tx2">
                  <a:lumMod val="75000"/>
                </a:schemeClr>
              </a:solidFill>
              <a:latin typeface="+mn-ea"/>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7" name="矩形 6"/>
          <p:cNvSpPr/>
          <p:nvPr/>
        </p:nvSpPr>
        <p:spPr>
          <a:xfrm>
            <a:off x="1863090" y="918845"/>
            <a:ext cx="5116195" cy="471805"/>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endParaRPr lang="zh-CN" altLang="en-US" sz="2000" dirty="0">
              <a:solidFill>
                <a:schemeClr val="bg1"/>
              </a:solidFill>
              <a:latin typeface="+mn-ea"/>
              <a:cs typeface="+mn-ea"/>
              <a:sym typeface="+mn-lt"/>
            </a:endParaRPr>
          </a:p>
          <a:p>
            <a:pPr algn="l"/>
            <a:r>
              <a:rPr lang="zh-CN" altLang="en-US" sz="2000" dirty="0">
                <a:solidFill>
                  <a:schemeClr val="bg1"/>
                </a:solidFill>
                <a:latin typeface="+mn-ea"/>
                <a:cs typeface="+mn-ea"/>
                <a:sym typeface="+mn-lt"/>
              </a:rPr>
              <a:t>（二）创业文化建设需要与企业文化相结合</a:t>
            </a:r>
            <a:endParaRPr lang="zh-CN" altLang="en-US" sz="2000" dirty="0">
              <a:solidFill>
                <a:schemeClr val="bg1"/>
              </a:solidFill>
              <a:latin typeface="+mn-ea"/>
              <a:cs typeface="+mn-ea"/>
              <a:sym typeface="+mn-lt"/>
            </a:endParaRPr>
          </a:p>
          <a:p>
            <a:pPr algn="l"/>
            <a:endParaRPr lang="zh-CN" altLang="en-US" sz="2000" dirty="0">
              <a:solidFill>
                <a:schemeClr val="bg1"/>
              </a:solidFill>
              <a:latin typeface="+mn-ea"/>
              <a:cs typeface="+mn-ea"/>
              <a:sym typeface="+mn-lt"/>
            </a:endParaRPr>
          </a:p>
        </p:txBody>
      </p:sp>
      <p:sp>
        <p:nvSpPr>
          <p:cNvPr id="54" name="任意多边形 24"/>
          <p:cNvSpPr/>
          <p:nvPr>
            <p:custDataLst>
              <p:tags r:id="rId1"/>
            </p:custDataLst>
          </p:nvPr>
        </p:nvSpPr>
        <p:spPr bwMode="auto">
          <a:xfrm rot="-2700000">
            <a:off x="4863687" y="2008276"/>
            <a:ext cx="730929" cy="1268139"/>
          </a:xfrm>
          <a:custGeom>
            <a:avLst/>
            <a:gdLst>
              <a:gd name="T0" fmla="*/ 489 w 489"/>
              <a:gd name="T1" fmla="*/ 245 h 849"/>
              <a:gd name="T2" fmla="*/ 245 w 489"/>
              <a:gd name="T3" fmla="*/ 0 h 849"/>
              <a:gd name="T4" fmla="*/ 0 w 489"/>
              <a:gd name="T5" fmla="*/ 245 h 849"/>
              <a:gd name="T6" fmla="*/ 215 w 489"/>
              <a:gd name="T7" fmla="*/ 487 h 849"/>
              <a:gd name="T8" fmla="*/ 215 w 489"/>
              <a:gd name="T9" fmla="*/ 849 h 849"/>
              <a:gd name="T10" fmla="*/ 279 w 489"/>
              <a:gd name="T11" fmla="*/ 849 h 849"/>
              <a:gd name="T12" fmla="*/ 279 w 489"/>
              <a:gd name="T13" fmla="*/ 486 h 849"/>
              <a:gd name="T14" fmla="*/ 489 w 489"/>
              <a:gd name="T15" fmla="*/ 245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9" h="849">
                <a:moveTo>
                  <a:pt x="489" y="245"/>
                </a:moveTo>
                <a:cubicBezTo>
                  <a:pt x="489" y="110"/>
                  <a:pt x="379" y="0"/>
                  <a:pt x="245" y="0"/>
                </a:cubicBezTo>
                <a:cubicBezTo>
                  <a:pt x="110" y="0"/>
                  <a:pt x="0" y="110"/>
                  <a:pt x="0" y="245"/>
                </a:cubicBezTo>
                <a:cubicBezTo>
                  <a:pt x="0" y="370"/>
                  <a:pt x="94" y="473"/>
                  <a:pt x="215" y="487"/>
                </a:cubicBezTo>
                <a:cubicBezTo>
                  <a:pt x="215" y="849"/>
                  <a:pt x="215" y="849"/>
                  <a:pt x="215" y="849"/>
                </a:cubicBezTo>
                <a:cubicBezTo>
                  <a:pt x="279" y="849"/>
                  <a:pt x="279" y="849"/>
                  <a:pt x="279" y="849"/>
                </a:cubicBezTo>
                <a:cubicBezTo>
                  <a:pt x="279" y="486"/>
                  <a:pt x="279" y="486"/>
                  <a:pt x="279" y="486"/>
                </a:cubicBezTo>
                <a:cubicBezTo>
                  <a:pt x="398" y="469"/>
                  <a:pt x="489" y="368"/>
                  <a:pt x="489" y="245"/>
                </a:cubicBezTo>
                <a:close/>
              </a:path>
            </a:pathLst>
          </a:custGeom>
          <a:solidFill>
            <a:srgbClr val="1F74AD"/>
          </a:solidFill>
          <a:ln>
            <a:noFill/>
          </a:ln>
        </p:spPr>
        <p:txBody>
          <a:bodyPr anchor="ctr"/>
          <a:p>
            <a:pPr algn="ctr">
              <a:lnSpc>
                <a:spcPct val="130000"/>
              </a:lnSpc>
            </a:pPr>
            <a:endParaRPr>
              <a:latin typeface="微软雅黑" panose="020B0503020204020204" charset="-122"/>
              <a:ea typeface="微软雅黑" panose="020B0503020204020204" charset="-122"/>
              <a:sym typeface="Arial" panose="020B0604020202020204" pitchFamily="34" charset="0"/>
            </a:endParaRPr>
          </a:p>
        </p:txBody>
      </p:sp>
      <p:sp>
        <p:nvSpPr>
          <p:cNvPr id="55" name="任意多边形 24"/>
          <p:cNvSpPr/>
          <p:nvPr>
            <p:custDataLst>
              <p:tags r:id="rId2"/>
            </p:custDataLst>
          </p:nvPr>
        </p:nvSpPr>
        <p:spPr bwMode="auto">
          <a:xfrm rot="2700000">
            <a:off x="6620959" y="2008276"/>
            <a:ext cx="730929" cy="1268139"/>
          </a:xfrm>
          <a:custGeom>
            <a:avLst/>
            <a:gdLst>
              <a:gd name="T0" fmla="*/ 489 w 489"/>
              <a:gd name="T1" fmla="*/ 245 h 849"/>
              <a:gd name="T2" fmla="*/ 245 w 489"/>
              <a:gd name="T3" fmla="*/ 0 h 849"/>
              <a:gd name="T4" fmla="*/ 0 w 489"/>
              <a:gd name="T5" fmla="*/ 245 h 849"/>
              <a:gd name="T6" fmla="*/ 215 w 489"/>
              <a:gd name="T7" fmla="*/ 487 h 849"/>
              <a:gd name="T8" fmla="*/ 215 w 489"/>
              <a:gd name="T9" fmla="*/ 849 h 849"/>
              <a:gd name="T10" fmla="*/ 279 w 489"/>
              <a:gd name="T11" fmla="*/ 849 h 849"/>
              <a:gd name="T12" fmla="*/ 279 w 489"/>
              <a:gd name="T13" fmla="*/ 486 h 849"/>
              <a:gd name="T14" fmla="*/ 489 w 489"/>
              <a:gd name="T15" fmla="*/ 245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9" h="849">
                <a:moveTo>
                  <a:pt x="489" y="245"/>
                </a:moveTo>
                <a:cubicBezTo>
                  <a:pt x="489" y="110"/>
                  <a:pt x="379" y="0"/>
                  <a:pt x="245" y="0"/>
                </a:cubicBezTo>
                <a:cubicBezTo>
                  <a:pt x="110" y="0"/>
                  <a:pt x="0" y="110"/>
                  <a:pt x="0" y="245"/>
                </a:cubicBezTo>
                <a:cubicBezTo>
                  <a:pt x="0" y="370"/>
                  <a:pt x="94" y="473"/>
                  <a:pt x="215" y="487"/>
                </a:cubicBezTo>
                <a:cubicBezTo>
                  <a:pt x="215" y="849"/>
                  <a:pt x="215" y="849"/>
                  <a:pt x="215" y="849"/>
                </a:cubicBezTo>
                <a:cubicBezTo>
                  <a:pt x="279" y="849"/>
                  <a:pt x="279" y="849"/>
                  <a:pt x="279" y="849"/>
                </a:cubicBezTo>
                <a:cubicBezTo>
                  <a:pt x="279" y="486"/>
                  <a:pt x="279" y="486"/>
                  <a:pt x="279" y="486"/>
                </a:cubicBezTo>
                <a:cubicBezTo>
                  <a:pt x="398" y="469"/>
                  <a:pt x="489" y="368"/>
                  <a:pt x="489" y="245"/>
                </a:cubicBezTo>
                <a:close/>
              </a:path>
            </a:pathLst>
          </a:custGeom>
          <a:solidFill>
            <a:srgbClr val="3498DB"/>
          </a:solidFill>
          <a:ln>
            <a:noFill/>
          </a:ln>
        </p:spPr>
        <p:txBody>
          <a:bodyPr anchor="ctr"/>
          <a:p>
            <a:pPr algn="ctr">
              <a:lnSpc>
                <a:spcPct val="130000"/>
              </a:lnSpc>
            </a:pPr>
            <a:endParaRPr>
              <a:latin typeface="微软雅黑" panose="020B0503020204020204" charset="-122"/>
              <a:ea typeface="微软雅黑" panose="020B0503020204020204" charset="-122"/>
              <a:sym typeface="Arial" panose="020B0604020202020204" pitchFamily="34" charset="0"/>
            </a:endParaRPr>
          </a:p>
        </p:txBody>
      </p:sp>
      <p:sp>
        <p:nvSpPr>
          <p:cNvPr id="59" name="任意多边形 24"/>
          <p:cNvSpPr/>
          <p:nvPr>
            <p:custDataLst>
              <p:tags r:id="rId3"/>
            </p:custDataLst>
          </p:nvPr>
        </p:nvSpPr>
        <p:spPr bwMode="auto">
          <a:xfrm rot="8100000">
            <a:off x="6620959" y="3765548"/>
            <a:ext cx="730929" cy="1268139"/>
          </a:xfrm>
          <a:custGeom>
            <a:avLst/>
            <a:gdLst>
              <a:gd name="T0" fmla="*/ 489 w 489"/>
              <a:gd name="T1" fmla="*/ 245 h 849"/>
              <a:gd name="T2" fmla="*/ 245 w 489"/>
              <a:gd name="T3" fmla="*/ 0 h 849"/>
              <a:gd name="T4" fmla="*/ 0 w 489"/>
              <a:gd name="T5" fmla="*/ 245 h 849"/>
              <a:gd name="T6" fmla="*/ 215 w 489"/>
              <a:gd name="T7" fmla="*/ 487 h 849"/>
              <a:gd name="T8" fmla="*/ 215 w 489"/>
              <a:gd name="T9" fmla="*/ 849 h 849"/>
              <a:gd name="T10" fmla="*/ 279 w 489"/>
              <a:gd name="T11" fmla="*/ 849 h 849"/>
              <a:gd name="T12" fmla="*/ 279 w 489"/>
              <a:gd name="T13" fmla="*/ 486 h 849"/>
              <a:gd name="T14" fmla="*/ 489 w 489"/>
              <a:gd name="T15" fmla="*/ 245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9" h="849">
                <a:moveTo>
                  <a:pt x="489" y="245"/>
                </a:moveTo>
                <a:cubicBezTo>
                  <a:pt x="489" y="110"/>
                  <a:pt x="379" y="0"/>
                  <a:pt x="245" y="0"/>
                </a:cubicBezTo>
                <a:cubicBezTo>
                  <a:pt x="110" y="0"/>
                  <a:pt x="0" y="110"/>
                  <a:pt x="0" y="245"/>
                </a:cubicBezTo>
                <a:cubicBezTo>
                  <a:pt x="0" y="370"/>
                  <a:pt x="94" y="473"/>
                  <a:pt x="215" y="487"/>
                </a:cubicBezTo>
                <a:cubicBezTo>
                  <a:pt x="215" y="849"/>
                  <a:pt x="215" y="849"/>
                  <a:pt x="215" y="849"/>
                </a:cubicBezTo>
                <a:cubicBezTo>
                  <a:pt x="279" y="849"/>
                  <a:pt x="279" y="849"/>
                  <a:pt x="279" y="849"/>
                </a:cubicBezTo>
                <a:cubicBezTo>
                  <a:pt x="279" y="486"/>
                  <a:pt x="279" y="486"/>
                  <a:pt x="279" y="486"/>
                </a:cubicBezTo>
                <a:cubicBezTo>
                  <a:pt x="398" y="469"/>
                  <a:pt x="489" y="368"/>
                  <a:pt x="489" y="245"/>
                </a:cubicBezTo>
                <a:close/>
              </a:path>
            </a:pathLst>
          </a:custGeom>
          <a:solidFill>
            <a:srgbClr val="69A35B"/>
          </a:solidFill>
          <a:ln>
            <a:noFill/>
          </a:ln>
        </p:spPr>
        <p:txBody>
          <a:bodyPr anchor="ctr"/>
          <a:p>
            <a:pPr algn="ctr">
              <a:lnSpc>
                <a:spcPct val="130000"/>
              </a:lnSpc>
            </a:pPr>
            <a:endParaRPr>
              <a:latin typeface="微软雅黑" panose="020B0503020204020204" charset="-122"/>
              <a:ea typeface="微软雅黑" panose="020B0503020204020204" charset="-122"/>
              <a:sym typeface="Arial" panose="020B0604020202020204" pitchFamily="34" charset="0"/>
            </a:endParaRPr>
          </a:p>
        </p:txBody>
      </p:sp>
      <p:sp>
        <p:nvSpPr>
          <p:cNvPr id="60" name="任意多边形 24"/>
          <p:cNvSpPr/>
          <p:nvPr>
            <p:custDataLst>
              <p:tags r:id="rId4"/>
            </p:custDataLst>
          </p:nvPr>
        </p:nvSpPr>
        <p:spPr bwMode="auto">
          <a:xfrm rot="13500000">
            <a:off x="4863687" y="3765548"/>
            <a:ext cx="730929" cy="1268139"/>
          </a:xfrm>
          <a:custGeom>
            <a:avLst/>
            <a:gdLst>
              <a:gd name="T0" fmla="*/ 489 w 489"/>
              <a:gd name="T1" fmla="*/ 245 h 849"/>
              <a:gd name="T2" fmla="*/ 245 w 489"/>
              <a:gd name="T3" fmla="*/ 0 h 849"/>
              <a:gd name="T4" fmla="*/ 0 w 489"/>
              <a:gd name="T5" fmla="*/ 245 h 849"/>
              <a:gd name="T6" fmla="*/ 215 w 489"/>
              <a:gd name="T7" fmla="*/ 487 h 849"/>
              <a:gd name="T8" fmla="*/ 215 w 489"/>
              <a:gd name="T9" fmla="*/ 849 h 849"/>
              <a:gd name="T10" fmla="*/ 279 w 489"/>
              <a:gd name="T11" fmla="*/ 849 h 849"/>
              <a:gd name="T12" fmla="*/ 279 w 489"/>
              <a:gd name="T13" fmla="*/ 486 h 849"/>
              <a:gd name="T14" fmla="*/ 489 w 489"/>
              <a:gd name="T15" fmla="*/ 245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9" h="849">
                <a:moveTo>
                  <a:pt x="489" y="245"/>
                </a:moveTo>
                <a:cubicBezTo>
                  <a:pt x="489" y="110"/>
                  <a:pt x="379" y="0"/>
                  <a:pt x="245" y="0"/>
                </a:cubicBezTo>
                <a:cubicBezTo>
                  <a:pt x="110" y="0"/>
                  <a:pt x="0" y="110"/>
                  <a:pt x="0" y="245"/>
                </a:cubicBezTo>
                <a:cubicBezTo>
                  <a:pt x="0" y="370"/>
                  <a:pt x="94" y="473"/>
                  <a:pt x="215" y="487"/>
                </a:cubicBezTo>
                <a:cubicBezTo>
                  <a:pt x="215" y="849"/>
                  <a:pt x="215" y="849"/>
                  <a:pt x="215" y="849"/>
                </a:cubicBezTo>
                <a:cubicBezTo>
                  <a:pt x="279" y="849"/>
                  <a:pt x="279" y="849"/>
                  <a:pt x="279" y="849"/>
                </a:cubicBezTo>
                <a:cubicBezTo>
                  <a:pt x="279" y="486"/>
                  <a:pt x="279" y="486"/>
                  <a:pt x="279" y="486"/>
                </a:cubicBezTo>
                <a:cubicBezTo>
                  <a:pt x="398" y="469"/>
                  <a:pt x="489" y="368"/>
                  <a:pt x="489" y="245"/>
                </a:cubicBezTo>
                <a:close/>
              </a:path>
            </a:pathLst>
          </a:custGeom>
          <a:solidFill>
            <a:srgbClr val="1AA3AA"/>
          </a:solidFill>
          <a:ln>
            <a:noFill/>
          </a:ln>
        </p:spPr>
        <p:txBody>
          <a:bodyPr anchor="ctr"/>
          <a:p>
            <a:pPr algn="ctr">
              <a:lnSpc>
                <a:spcPct val="130000"/>
              </a:lnSpc>
            </a:pPr>
            <a:endParaRPr>
              <a:latin typeface="微软雅黑" panose="020B0503020204020204" charset="-122"/>
              <a:ea typeface="微软雅黑" panose="020B0503020204020204" charset="-122"/>
              <a:sym typeface="Arial" panose="020B0604020202020204" pitchFamily="34" charset="0"/>
            </a:endParaRPr>
          </a:p>
        </p:txBody>
      </p:sp>
      <p:sp>
        <p:nvSpPr>
          <p:cNvPr id="8" name="文本框 7"/>
          <p:cNvSpPr txBox="1"/>
          <p:nvPr>
            <p:custDataLst>
              <p:tags r:id="rId5"/>
            </p:custDataLst>
          </p:nvPr>
        </p:nvSpPr>
        <p:spPr>
          <a:xfrm>
            <a:off x="469265" y="2299335"/>
            <a:ext cx="2684780" cy="752475"/>
          </a:xfrm>
          <a:prstGeom prst="rect">
            <a:avLst/>
          </a:prstGeom>
          <a:noFill/>
        </p:spPr>
        <p:txBody>
          <a:bodyPr wrap="square" lIns="90000" tIns="46800" rIns="90000" bIns="0" anchor="b" anchorCtr="0">
            <a:normAutofit fontScale="90000"/>
          </a:bodyPr>
          <a:p>
            <a:pPr algn="l">
              <a:lnSpc>
                <a:spcPct val="120000"/>
              </a:lnSpc>
            </a:pPr>
            <a:r>
              <a:rPr lang="zh-CN" altLang="en-US" sz="2000" b="1" spc="300" dirty="0">
                <a:solidFill>
                  <a:srgbClr val="000000">
                    <a:lumMod val="75000"/>
                    <a:lumOff val="25000"/>
                  </a:srgbClr>
                </a:solidFill>
                <a:latin typeface="微软雅黑" panose="020B0503020204020204" charset="-122"/>
                <a:ea typeface="微软雅黑" panose="020B0503020204020204" charset="-122"/>
                <a:cs typeface="+mn-ea"/>
                <a:sym typeface="Arial" panose="020B0604020202020204" pitchFamily="34" charset="0"/>
              </a:rPr>
              <a:t>1. 在实践中培育创业文化和企业文化</a:t>
            </a:r>
            <a:endParaRPr lang="zh-CN" altLang="en-US" sz="2000" b="1" spc="300" dirty="0">
              <a:solidFill>
                <a:srgbClr val="000000">
                  <a:lumMod val="75000"/>
                  <a:lumOff val="2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22" name="圆角矩形 21"/>
          <p:cNvSpPr/>
          <p:nvPr>
            <p:custDataLst>
              <p:tags r:id="rId6"/>
            </p:custDataLst>
          </p:nvPr>
        </p:nvSpPr>
        <p:spPr>
          <a:xfrm>
            <a:off x="3348605" y="2500184"/>
            <a:ext cx="555625" cy="551180"/>
          </a:xfrm>
          <a:prstGeom prst="round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anchor="ctr">
            <a:normAutofit/>
          </a:bodyPr>
          <a:p>
            <a:pPr algn="ctr"/>
            <a:endParaRPr lang="en-US" sz="2000"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9" name="文本框 8"/>
          <p:cNvSpPr txBox="1"/>
          <p:nvPr>
            <p:custDataLst>
              <p:tags r:id="rId7"/>
            </p:custDataLst>
          </p:nvPr>
        </p:nvSpPr>
        <p:spPr>
          <a:xfrm>
            <a:off x="3353050" y="2544952"/>
            <a:ext cx="546735" cy="461645"/>
          </a:xfrm>
          <a:prstGeom prst="rect">
            <a:avLst/>
          </a:prstGeom>
          <a:noFill/>
        </p:spPr>
        <p:txBody>
          <a:bodyPr wrap="square" rtlCol="0" anchor="ctr" anchorCtr="1">
            <a:normAutofit fontScale="97500"/>
          </a:bodyPr>
          <a:p>
            <a:pPr algn="ctr"/>
            <a:r>
              <a:rPr lang="en-US" altLang="zh-CN" sz="2400" dirty="0">
                <a:solidFill>
                  <a:sysClr val="window" lastClr="FFFFFF"/>
                </a:solidFill>
                <a:latin typeface="微软雅黑" panose="020B0503020204020204" charset="-122"/>
                <a:ea typeface="微软雅黑" panose="020B0503020204020204" charset="-122"/>
              </a:rPr>
              <a:t>01</a:t>
            </a:r>
            <a:endParaRPr lang="en-US" altLang="zh-CN" sz="2400" dirty="0">
              <a:solidFill>
                <a:sysClr val="window" lastClr="FFFFFF"/>
              </a:solidFill>
              <a:latin typeface="微软雅黑" panose="020B0503020204020204" charset="-122"/>
              <a:ea typeface="微软雅黑" panose="020B0503020204020204" charset="-122"/>
            </a:endParaRPr>
          </a:p>
        </p:txBody>
      </p:sp>
      <p:sp>
        <p:nvSpPr>
          <p:cNvPr id="18" name="圆角矩形 17"/>
          <p:cNvSpPr/>
          <p:nvPr>
            <p:custDataLst>
              <p:tags r:id="rId8"/>
            </p:custDataLst>
          </p:nvPr>
        </p:nvSpPr>
        <p:spPr>
          <a:xfrm>
            <a:off x="3348826" y="3751849"/>
            <a:ext cx="555387" cy="550932"/>
          </a:xfrm>
          <a:prstGeom prst="round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anchor="ctr">
            <a:normAutofit/>
          </a:bodyPr>
          <a:p>
            <a:pPr lvl="0" algn="ctr"/>
            <a:endParaRPr lang="id-ID" altLang="zh-CN" sz="2000"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20" name="文本框 19"/>
          <p:cNvSpPr txBox="1"/>
          <p:nvPr>
            <p:custDataLst>
              <p:tags r:id="rId9"/>
            </p:custDataLst>
          </p:nvPr>
        </p:nvSpPr>
        <p:spPr>
          <a:xfrm>
            <a:off x="469265" y="3540760"/>
            <a:ext cx="2879725" cy="1130300"/>
          </a:xfrm>
          <a:prstGeom prst="rect">
            <a:avLst/>
          </a:prstGeom>
          <a:noFill/>
        </p:spPr>
        <p:txBody>
          <a:bodyPr wrap="square" lIns="90000" tIns="46800" rIns="90000" bIns="0" anchor="b" anchorCtr="0"/>
          <a:p>
            <a:pPr algn="just">
              <a:lnSpc>
                <a:spcPct val="120000"/>
              </a:lnSpc>
            </a:pPr>
            <a:r>
              <a:rPr lang="zh-CN" altLang="en-US" b="1" spc="300" dirty="0">
                <a:solidFill>
                  <a:srgbClr val="000000">
                    <a:lumMod val="75000"/>
                    <a:lumOff val="25000"/>
                  </a:srgbClr>
                </a:solidFill>
                <a:latin typeface="微软雅黑" panose="020B0503020204020204" charset="-122"/>
                <a:ea typeface="微软雅黑" panose="020B0503020204020204" charset="-122"/>
                <a:cs typeface="+mn-ea"/>
                <a:sym typeface="Arial" panose="020B0604020202020204" pitchFamily="34" charset="0"/>
              </a:rPr>
              <a:t>3. 激活创业主体，是建设创业文化和企业文化的核心</a:t>
            </a:r>
            <a:endParaRPr lang="zh-CN" altLang="en-US" b="1" spc="300" dirty="0">
              <a:solidFill>
                <a:srgbClr val="000000">
                  <a:lumMod val="75000"/>
                  <a:lumOff val="2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10" name="文本框 9"/>
          <p:cNvSpPr txBox="1"/>
          <p:nvPr>
            <p:custDataLst>
              <p:tags r:id="rId10"/>
            </p:custDataLst>
          </p:nvPr>
        </p:nvSpPr>
        <p:spPr>
          <a:xfrm>
            <a:off x="3353181" y="3796483"/>
            <a:ext cx="546677" cy="461665"/>
          </a:xfrm>
          <a:prstGeom prst="rect">
            <a:avLst/>
          </a:prstGeom>
          <a:noFill/>
        </p:spPr>
        <p:txBody>
          <a:bodyPr wrap="square" rtlCol="0" anchor="ctr" anchorCtr="1">
            <a:normAutofit fontScale="97500"/>
          </a:bodyPr>
          <a:p>
            <a:pPr algn="ctr"/>
            <a:r>
              <a:rPr lang="en-US" altLang="zh-CN" sz="2400" dirty="0">
                <a:solidFill>
                  <a:sysClr val="window" lastClr="FFFFFF"/>
                </a:solidFill>
                <a:latin typeface="微软雅黑" panose="020B0503020204020204" charset="-122"/>
                <a:ea typeface="微软雅黑" panose="020B0503020204020204" charset="-122"/>
              </a:rPr>
              <a:t>03</a:t>
            </a:r>
            <a:endParaRPr lang="en-US" altLang="zh-CN" sz="2400" dirty="0">
              <a:solidFill>
                <a:sysClr val="window" lastClr="FFFFFF"/>
              </a:solidFill>
              <a:latin typeface="微软雅黑" panose="020B0503020204020204" charset="-122"/>
              <a:ea typeface="微软雅黑" panose="020B0503020204020204" charset="-122"/>
            </a:endParaRPr>
          </a:p>
        </p:txBody>
      </p:sp>
      <p:sp>
        <p:nvSpPr>
          <p:cNvPr id="14" name="文本框 13"/>
          <p:cNvSpPr txBox="1"/>
          <p:nvPr>
            <p:custDataLst>
              <p:tags r:id="rId11"/>
            </p:custDataLst>
          </p:nvPr>
        </p:nvSpPr>
        <p:spPr>
          <a:xfrm>
            <a:off x="9037955" y="2291080"/>
            <a:ext cx="2698115" cy="760730"/>
          </a:xfrm>
          <a:prstGeom prst="rect">
            <a:avLst/>
          </a:prstGeom>
          <a:noFill/>
        </p:spPr>
        <p:txBody>
          <a:bodyPr wrap="square" lIns="90000" tIns="46800" rIns="90000" bIns="0" anchor="b" anchorCtr="0">
            <a:normAutofit fontScale="90000"/>
          </a:bodyPr>
          <a:p>
            <a:pPr>
              <a:lnSpc>
                <a:spcPct val="120000"/>
              </a:lnSpc>
            </a:pPr>
            <a:r>
              <a:rPr lang="zh-CN" altLang="en-US" sz="2000" b="1" spc="300" dirty="0">
                <a:solidFill>
                  <a:srgbClr val="000000">
                    <a:lumMod val="75000"/>
                    <a:lumOff val="25000"/>
                  </a:srgbClr>
                </a:solidFill>
                <a:latin typeface="微软雅黑" panose="020B0503020204020204" charset="-122"/>
                <a:ea typeface="微软雅黑" panose="020B0503020204020204" charset="-122"/>
                <a:cs typeface="+mn-ea"/>
                <a:sym typeface="Arial" panose="020B0604020202020204" pitchFamily="34" charset="0"/>
              </a:rPr>
              <a:t>2. 营造创业环境，创造创业氛围</a:t>
            </a:r>
            <a:endParaRPr lang="zh-CN" altLang="en-US" sz="2000" b="1" spc="300" dirty="0">
              <a:solidFill>
                <a:srgbClr val="000000">
                  <a:lumMod val="75000"/>
                  <a:lumOff val="2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12" name="圆角矩形 11"/>
          <p:cNvSpPr/>
          <p:nvPr>
            <p:custDataLst>
              <p:tags r:id="rId12"/>
            </p:custDataLst>
          </p:nvPr>
        </p:nvSpPr>
        <p:spPr>
          <a:xfrm>
            <a:off x="8303314" y="2496102"/>
            <a:ext cx="555387" cy="550931"/>
          </a:xfrm>
          <a:prstGeom prst="round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wrap="none" anchor="ctr">
            <a:normAutofit/>
          </a:bodyPr>
          <a:p>
            <a:pPr algn="ctr"/>
            <a:endParaRPr lang="id-ID" altLang="zh-CN" sz="2000"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41" name="文本框 40"/>
          <p:cNvSpPr txBox="1"/>
          <p:nvPr>
            <p:custDataLst>
              <p:tags r:id="rId13"/>
            </p:custDataLst>
          </p:nvPr>
        </p:nvSpPr>
        <p:spPr>
          <a:xfrm>
            <a:off x="8307669" y="2540735"/>
            <a:ext cx="546677" cy="461665"/>
          </a:xfrm>
          <a:prstGeom prst="rect">
            <a:avLst/>
          </a:prstGeom>
          <a:noFill/>
        </p:spPr>
        <p:txBody>
          <a:bodyPr wrap="square" rtlCol="0" anchor="ctr" anchorCtr="1">
            <a:normAutofit/>
          </a:bodyPr>
          <a:p>
            <a:pPr algn="ctr"/>
            <a:r>
              <a:rPr lang="en-US" altLang="zh-CN" sz="2400" dirty="0">
                <a:solidFill>
                  <a:sysClr val="window" lastClr="FFFFFF"/>
                </a:solidFill>
                <a:latin typeface="微软雅黑" panose="020B0503020204020204" charset="-122"/>
                <a:ea typeface="微软雅黑" panose="020B0503020204020204" charset="-122"/>
              </a:rPr>
              <a:t>02</a:t>
            </a:r>
            <a:endParaRPr lang="en-US" altLang="zh-CN" sz="2400" dirty="0">
              <a:solidFill>
                <a:sysClr val="window" lastClr="FFFFFF"/>
              </a:solidFill>
              <a:latin typeface="微软雅黑" panose="020B0503020204020204" charset="-122"/>
              <a:ea typeface="微软雅黑" panose="020B0503020204020204" charset="-122"/>
            </a:endParaRPr>
          </a:p>
        </p:txBody>
      </p:sp>
      <p:sp>
        <p:nvSpPr>
          <p:cNvPr id="15" name="文本框 14"/>
          <p:cNvSpPr txBox="1"/>
          <p:nvPr>
            <p:custDataLst>
              <p:tags r:id="rId14"/>
            </p:custDataLst>
          </p:nvPr>
        </p:nvSpPr>
        <p:spPr>
          <a:xfrm>
            <a:off x="9037955" y="3540760"/>
            <a:ext cx="2834640" cy="1130300"/>
          </a:xfrm>
          <a:prstGeom prst="rect">
            <a:avLst/>
          </a:prstGeom>
          <a:noFill/>
        </p:spPr>
        <p:txBody>
          <a:bodyPr wrap="square" lIns="90000" tIns="46800" rIns="90000" bIns="0" anchor="b" anchorCtr="0">
            <a:normAutofit fontScale="90000"/>
          </a:bodyPr>
          <a:p>
            <a:pPr>
              <a:lnSpc>
                <a:spcPct val="120000"/>
              </a:lnSpc>
            </a:pPr>
            <a:r>
              <a:rPr lang="zh-CN" altLang="en-US" sz="2000" b="1" spc="300" dirty="0">
                <a:solidFill>
                  <a:srgbClr val="000000">
                    <a:lumMod val="75000"/>
                    <a:lumOff val="25000"/>
                  </a:srgbClr>
                </a:solidFill>
                <a:latin typeface="微软雅黑" panose="020B0503020204020204" charset="-122"/>
                <a:ea typeface="微软雅黑" panose="020B0503020204020204" charset="-122"/>
                <a:cs typeface="+mn-ea"/>
                <a:sym typeface="Arial" panose="020B0604020202020204" pitchFamily="34" charset="0"/>
              </a:rPr>
              <a:t>4. 开展理论研讨，丰富创业文化和企业文化建设的内涵</a:t>
            </a:r>
            <a:endParaRPr lang="zh-CN" altLang="en-US" sz="2000" b="1" spc="300" dirty="0">
              <a:solidFill>
                <a:srgbClr val="000000">
                  <a:lumMod val="75000"/>
                  <a:lumOff val="2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42" name="圆角矩形 11"/>
          <p:cNvSpPr/>
          <p:nvPr>
            <p:custDataLst>
              <p:tags r:id="rId15"/>
            </p:custDataLst>
          </p:nvPr>
        </p:nvSpPr>
        <p:spPr>
          <a:xfrm>
            <a:off x="8303314" y="3751841"/>
            <a:ext cx="555387" cy="550931"/>
          </a:xfrm>
          <a:prstGeom prst="round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anchor="ctr">
            <a:normAutofit/>
          </a:bodyPr>
          <a:p>
            <a:pPr algn="ctr"/>
            <a:endParaRPr lang="id-ID" altLang="zh-CN" sz="2000"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6" name="文本框 15"/>
          <p:cNvSpPr txBox="1"/>
          <p:nvPr>
            <p:custDataLst>
              <p:tags r:id="rId16"/>
            </p:custDataLst>
          </p:nvPr>
        </p:nvSpPr>
        <p:spPr>
          <a:xfrm>
            <a:off x="8307669" y="3796474"/>
            <a:ext cx="546677" cy="461665"/>
          </a:xfrm>
          <a:prstGeom prst="rect">
            <a:avLst/>
          </a:prstGeom>
          <a:noFill/>
        </p:spPr>
        <p:txBody>
          <a:bodyPr wrap="square" rtlCol="0" anchor="ctr" anchorCtr="1">
            <a:normAutofit fontScale="97500"/>
          </a:bodyPr>
          <a:p>
            <a:pPr algn="ctr"/>
            <a:r>
              <a:rPr lang="en-US" altLang="zh-CN" sz="2400" dirty="0">
                <a:solidFill>
                  <a:sysClr val="window" lastClr="FFFFFF"/>
                </a:solidFill>
                <a:latin typeface="微软雅黑" panose="020B0503020204020204" charset="-122"/>
                <a:ea typeface="微软雅黑" panose="020B0503020204020204" charset="-122"/>
              </a:rPr>
              <a:t>04</a:t>
            </a:r>
            <a:endParaRPr lang="en-US" altLang="zh-CN" sz="2400" dirty="0">
              <a:solidFill>
                <a:sysClr val="window" lastClr="FFFFFF"/>
              </a:solidFill>
              <a:latin typeface="微软雅黑" panose="020B0503020204020204" charset="-122"/>
              <a:ea typeface="微软雅黑" panose="020B0503020204020204" charset="-122"/>
            </a:endParaRPr>
          </a:p>
        </p:txBody>
      </p:sp>
      <p:sp>
        <p:nvSpPr>
          <p:cNvPr id="33" name="任意多边形 32"/>
          <p:cNvSpPr/>
          <p:nvPr>
            <p:custDataLst>
              <p:tags r:id="rId17"/>
            </p:custDataLst>
          </p:nvPr>
        </p:nvSpPr>
        <p:spPr>
          <a:xfrm>
            <a:off x="6964112" y="4399617"/>
            <a:ext cx="440200" cy="405521"/>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ysClr val="window" lastClr="FFFFFF"/>
          </a:solidFill>
          <a:ln w="12700">
            <a:miter lim="400000"/>
          </a:ln>
        </p:spPr>
        <p:txBody>
          <a:bodyPr anchor="ctr"/>
          <a:p>
            <a:pPr algn="ctr">
              <a:lnSpc>
                <a:spcPct val="130000"/>
              </a:lnSpc>
            </a:pPr>
            <a:endParaRPr>
              <a:latin typeface="微软雅黑" panose="020B0503020204020204" charset="-122"/>
              <a:ea typeface="微软雅黑" panose="020B0503020204020204" charset="-122"/>
              <a:sym typeface="Arial" panose="020B0604020202020204" pitchFamily="34" charset="0"/>
            </a:endParaRPr>
          </a:p>
        </p:txBody>
      </p:sp>
      <p:sp>
        <p:nvSpPr>
          <p:cNvPr id="17" name="任意多边形 16"/>
          <p:cNvSpPr/>
          <p:nvPr>
            <p:custDataLst>
              <p:tags r:id="rId18"/>
            </p:custDataLst>
          </p:nvPr>
        </p:nvSpPr>
        <p:spPr bwMode="auto">
          <a:xfrm>
            <a:off x="6994387" y="2244167"/>
            <a:ext cx="403104" cy="387950"/>
          </a:xfrm>
          <a:custGeom>
            <a:avLst/>
            <a:gdLst>
              <a:gd name="T0" fmla="*/ 188 w 263"/>
              <a:gd name="T1" fmla="*/ 0 h 256"/>
              <a:gd name="T2" fmla="*/ 111 w 263"/>
              <a:gd name="T3" fmla="*/ 54 h 256"/>
              <a:gd name="T4" fmla="*/ 111 w 263"/>
              <a:gd name="T5" fmla="*/ 55 h 256"/>
              <a:gd name="T6" fmla="*/ 28 w 263"/>
              <a:gd name="T7" fmla="*/ 138 h 256"/>
              <a:gd name="T8" fmla="*/ 1 w 263"/>
              <a:gd name="T9" fmla="*/ 220 h 256"/>
              <a:gd name="T10" fmla="*/ 28 w 263"/>
              <a:gd name="T11" fmla="*/ 256 h 256"/>
              <a:gd name="T12" fmla="*/ 105 w 263"/>
              <a:gd name="T13" fmla="*/ 237 h 256"/>
              <a:gd name="T14" fmla="*/ 241 w 263"/>
              <a:gd name="T15" fmla="*/ 105 h 256"/>
              <a:gd name="T16" fmla="*/ 128 w 263"/>
              <a:gd name="T17" fmla="*/ 190 h 256"/>
              <a:gd name="T18" fmla="*/ 198 w 263"/>
              <a:gd name="T19" fmla="*/ 94 h 256"/>
              <a:gd name="T20" fmla="*/ 190 w 263"/>
              <a:gd name="T21" fmla="*/ 134 h 256"/>
              <a:gd name="T22" fmla="*/ 128 w 263"/>
              <a:gd name="T23" fmla="*/ 196 h 256"/>
              <a:gd name="T24" fmla="*/ 118 w 263"/>
              <a:gd name="T25" fmla="*/ 162 h 256"/>
              <a:gd name="T26" fmla="*/ 91 w 263"/>
              <a:gd name="T27" fmla="*/ 136 h 256"/>
              <a:gd name="T28" fmla="*/ 184 w 263"/>
              <a:gd name="T29" fmla="*/ 72 h 256"/>
              <a:gd name="T30" fmla="*/ 118 w 263"/>
              <a:gd name="T31" fmla="*/ 162 h 256"/>
              <a:gd name="T32" fmla="*/ 61 w 263"/>
              <a:gd name="T33" fmla="*/ 128 h 256"/>
              <a:gd name="T34" fmla="*/ 159 w 263"/>
              <a:gd name="T35" fmla="*/ 57 h 256"/>
              <a:gd name="T36" fmla="*/ 33 w 263"/>
              <a:gd name="T37" fmla="*/ 239 h 256"/>
              <a:gd name="T38" fmla="*/ 16 w 263"/>
              <a:gd name="T39" fmla="*/ 228 h 256"/>
              <a:gd name="T40" fmla="*/ 25 w 263"/>
              <a:gd name="T41" fmla="*/ 193 h 256"/>
              <a:gd name="T42" fmla="*/ 63 w 263"/>
              <a:gd name="T43" fmla="*/ 231 h 256"/>
              <a:gd name="T44" fmla="*/ 71 w 263"/>
              <a:gd name="T45" fmla="*/ 229 h 256"/>
              <a:gd name="T46" fmla="*/ 27 w 263"/>
              <a:gd name="T47" fmla="*/ 185 h 256"/>
              <a:gd name="T48" fmla="*/ 39 w 263"/>
              <a:gd name="T49" fmla="*/ 150 h 256"/>
              <a:gd name="T50" fmla="*/ 103 w 263"/>
              <a:gd name="T51" fmla="*/ 220 h 256"/>
              <a:gd name="T52" fmla="*/ 71 w 263"/>
              <a:gd name="T53" fmla="*/ 229 h 256"/>
              <a:gd name="T54" fmla="*/ 216 w 263"/>
              <a:gd name="T55" fmla="*/ 108 h 256"/>
              <a:gd name="T56" fmla="*/ 196 w 263"/>
              <a:gd name="T57" fmla="*/ 60 h 256"/>
              <a:gd name="T58" fmla="*/ 162 w 263"/>
              <a:gd name="T59" fmla="*/ 26 h 256"/>
              <a:gd name="T60" fmla="*/ 224 w 263"/>
              <a:gd name="T61" fmla="*/ 32 h 256"/>
              <a:gd name="T62" fmla="*/ 230 w 263"/>
              <a:gd name="T63" fmla="*/ 9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3" h="256">
                <a:moveTo>
                  <a:pt x="235" y="21"/>
                </a:moveTo>
                <a:cubicBezTo>
                  <a:pt x="222" y="8"/>
                  <a:pt x="205" y="0"/>
                  <a:pt x="188" y="0"/>
                </a:cubicBezTo>
                <a:cubicBezTo>
                  <a:pt x="173" y="0"/>
                  <a:pt x="160" y="5"/>
                  <a:pt x="150" y="15"/>
                </a:cubicBezTo>
                <a:cubicBezTo>
                  <a:pt x="111" y="54"/>
                  <a:pt x="111" y="54"/>
                  <a:pt x="111" y="54"/>
                </a:cubicBezTo>
                <a:cubicBezTo>
                  <a:pt x="111" y="54"/>
                  <a:pt x="111" y="54"/>
                  <a:pt x="111" y="55"/>
                </a:cubicBezTo>
                <a:cubicBezTo>
                  <a:pt x="111" y="55"/>
                  <a:pt x="111" y="55"/>
                  <a:pt x="111" y="55"/>
                </a:cubicBezTo>
                <a:cubicBezTo>
                  <a:pt x="111" y="55"/>
                  <a:pt x="111" y="55"/>
                  <a:pt x="111" y="55"/>
                </a:cubicBezTo>
                <a:cubicBezTo>
                  <a:pt x="28" y="138"/>
                  <a:pt x="28" y="138"/>
                  <a:pt x="28" y="138"/>
                </a:cubicBezTo>
                <a:cubicBezTo>
                  <a:pt x="24" y="142"/>
                  <a:pt x="22" y="147"/>
                  <a:pt x="20" y="152"/>
                </a:cubicBezTo>
                <a:cubicBezTo>
                  <a:pt x="1" y="220"/>
                  <a:pt x="1" y="220"/>
                  <a:pt x="1" y="220"/>
                </a:cubicBezTo>
                <a:cubicBezTo>
                  <a:pt x="1" y="220"/>
                  <a:pt x="0" y="225"/>
                  <a:pt x="0" y="228"/>
                </a:cubicBezTo>
                <a:cubicBezTo>
                  <a:pt x="0" y="243"/>
                  <a:pt x="13" y="256"/>
                  <a:pt x="28" y="256"/>
                </a:cubicBezTo>
                <a:cubicBezTo>
                  <a:pt x="31" y="256"/>
                  <a:pt x="37" y="255"/>
                  <a:pt x="37" y="255"/>
                </a:cubicBezTo>
                <a:cubicBezTo>
                  <a:pt x="105" y="237"/>
                  <a:pt x="105" y="237"/>
                  <a:pt x="105" y="237"/>
                </a:cubicBezTo>
                <a:cubicBezTo>
                  <a:pt x="110" y="235"/>
                  <a:pt x="115" y="232"/>
                  <a:pt x="119" y="229"/>
                </a:cubicBezTo>
                <a:cubicBezTo>
                  <a:pt x="241" y="105"/>
                  <a:pt x="241" y="105"/>
                  <a:pt x="241" y="105"/>
                </a:cubicBezTo>
                <a:cubicBezTo>
                  <a:pt x="263" y="83"/>
                  <a:pt x="261" y="46"/>
                  <a:pt x="235" y="21"/>
                </a:cubicBezTo>
                <a:close/>
                <a:moveTo>
                  <a:pt x="128" y="190"/>
                </a:moveTo>
                <a:cubicBezTo>
                  <a:pt x="127" y="183"/>
                  <a:pt x="125" y="176"/>
                  <a:pt x="122" y="169"/>
                </a:cubicBezTo>
                <a:cubicBezTo>
                  <a:pt x="198" y="94"/>
                  <a:pt x="198" y="94"/>
                  <a:pt x="198" y="94"/>
                </a:cubicBezTo>
                <a:cubicBezTo>
                  <a:pt x="203" y="108"/>
                  <a:pt x="200" y="124"/>
                  <a:pt x="190" y="134"/>
                </a:cubicBezTo>
                <a:cubicBezTo>
                  <a:pt x="190" y="134"/>
                  <a:pt x="190" y="134"/>
                  <a:pt x="190" y="134"/>
                </a:cubicBezTo>
                <a:cubicBezTo>
                  <a:pt x="190" y="134"/>
                  <a:pt x="190" y="134"/>
                  <a:pt x="190" y="134"/>
                </a:cubicBezTo>
                <a:cubicBezTo>
                  <a:pt x="128" y="196"/>
                  <a:pt x="128" y="196"/>
                  <a:pt x="128" y="196"/>
                </a:cubicBezTo>
                <a:cubicBezTo>
                  <a:pt x="128" y="194"/>
                  <a:pt x="128" y="192"/>
                  <a:pt x="128" y="190"/>
                </a:cubicBezTo>
                <a:close/>
                <a:moveTo>
                  <a:pt x="118" y="162"/>
                </a:moveTo>
                <a:cubicBezTo>
                  <a:pt x="115" y="157"/>
                  <a:pt x="112" y="152"/>
                  <a:pt x="108" y="148"/>
                </a:cubicBezTo>
                <a:cubicBezTo>
                  <a:pt x="103" y="143"/>
                  <a:pt x="97" y="140"/>
                  <a:pt x="91" y="136"/>
                </a:cubicBezTo>
                <a:cubicBezTo>
                  <a:pt x="168" y="60"/>
                  <a:pt x="168" y="60"/>
                  <a:pt x="168" y="60"/>
                </a:cubicBezTo>
                <a:cubicBezTo>
                  <a:pt x="174" y="63"/>
                  <a:pt x="179" y="66"/>
                  <a:pt x="184" y="72"/>
                </a:cubicBezTo>
                <a:cubicBezTo>
                  <a:pt x="189" y="76"/>
                  <a:pt x="192" y="81"/>
                  <a:pt x="195" y="86"/>
                </a:cubicBezTo>
                <a:lnTo>
                  <a:pt x="118" y="162"/>
                </a:lnTo>
                <a:close/>
                <a:moveTo>
                  <a:pt x="84" y="133"/>
                </a:moveTo>
                <a:cubicBezTo>
                  <a:pt x="76" y="130"/>
                  <a:pt x="69" y="128"/>
                  <a:pt x="61" y="128"/>
                </a:cubicBezTo>
                <a:cubicBezTo>
                  <a:pt x="123" y="66"/>
                  <a:pt x="123" y="66"/>
                  <a:pt x="123" y="66"/>
                </a:cubicBezTo>
                <a:cubicBezTo>
                  <a:pt x="132" y="56"/>
                  <a:pt x="146" y="54"/>
                  <a:pt x="159" y="57"/>
                </a:cubicBezTo>
                <a:lnTo>
                  <a:pt x="84" y="133"/>
                </a:lnTo>
                <a:close/>
                <a:moveTo>
                  <a:pt x="33" y="239"/>
                </a:moveTo>
                <a:cubicBezTo>
                  <a:pt x="32" y="239"/>
                  <a:pt x="30" y="240"/>
                  <a:pt x="28" y="240"/>
                </a:cubicBezTo>
                <a:cubicBezTo>
                  <a:pt x="21" y="240"/>
                  <a:pt x="16" y="235"/>
                  <a:pt x="16" y="228"/>
                </a:cubicBezTo>
                <a:cubicBezTo>
                  <a:pt x="16" y="227"/>
                  <a:pt x="17" y="224"/>
                  <a:pt x="17" y="224"/>
                </a:cubicBezTo>
                <a:cubicBezTo>
                  <a:pt x="25" y="193"/>
                  <a:pt x="25" y="193"/>
                  <a:pt x="25" y="193"/>
                </a:cubicBezTo>
                <a:cubicBezTo>
                  <a:pt x="34" y="193"/>
                  <a:pt x="44" y="196"/>
                  <a:pt x="52" y="204"/>
                </a:cubicBezTo>
                <a:cubicBezTo>
                  <a:pt x="60" y="212"/>
                  <a:pt x="64" y="222"/>
                  <a:pt x="63" y="231"/>
                </a:cubicBezTo>
                <a:lnTo>
                  <a:pt x="33" y="239"/>
                </a:lnTo>
                <a:close/>
                <a:moveTo>
                  <a:pt x="71" y="229"/>
                </a:moveTo>
                <a:cubicBezTo>
                  <a:pt x="71" y="218"/>
                  <a:pt x="66" y="207"/>
                  <a:pt x="58" y="198"/>
                </a:cubicBezTo>
                <a:cubicBezTo>
                  <a:pt x="49" y="190"/>
                  <a:pt x="38" y="185"/>
                  <a:pt x="27" y="185"/>
                </a:cubicBezTo>
                <a:cubicBezTo>
                  <a:pt x="35" y="156"/>
                  <a:pt x="35" y="156"/>
                  <a:pt x="35" y="156"/>
                </a:cubicBezTo>
                <a:cubicBezTo>
                  <a:pt x="36" y="154"/>
                  <a:pt x="37" y="152"/>
                  <a:pt x="39" y="150"/>
                </a:cubicBezTo>
                <a:cubicBezTo>
                  <a:pt x="55" y="139"/>
                  <a:pt x="79" y="142"/>
                  <a:pt x="96" y="160"/>
                </a:cubicBezTo>
                <a:cubicBezTo>
                  <a:pt x="115" y="178"/>
                  <a:pt x="117" y="204"/>
                  <a:pt x="103" y="220"/>
                </a:cubicBezTo>
                <a:cubicBezTo>
                  <a:pt x="103" y="221"/>
                  <a:pt x="102" y="221"/>
                  <a:pt x="101" y="221"/>
                </a:cubicBezTo>
                <a:lnTo>
                  <a:pt x="71" y="229"/>
                </a:lnTo>
                <a:close/>
                <a:moveTo>
                  <a:pt x="230" y="94"/>
                </a:moveTo>
                <a:cubicBezTo>
                  <a:pt x="216" y="108"/>
                  <a:pt x="216" y="108"/>
                  <a:pt x="216" y="108"/>
                </a:cubicBezTo>
                <a:cubicBezTo>
                  <a:pt x="216" y="106"/>
                  <a:pt x="216" y="104"/>
                  <a:pt x="216" y="102"/>
                </a:cubicBezTo>
                <a:cubicBezTo>
                  <a:pt x="215" y="87"/>
                  <a:pt x="207" y="72"/>
                  <a:pt x="196" y="60"/>
                </a:cubicBezTo>
                <a:cubicBezTo>
                  <a:pt x="183" y="47"/>
                  <a:pt x="165" y="40"/>
                  <a:pt x="148" y="40"/>
                </a:cubicBezTo>
                <a:cubicBezTo>
                  <a:pt x="162" y="26"/>
                  <a:pt x="162" y="26"/>
                  <a:pt x="162" y="26"/>
                </a:cubicBezTo>
                <a:cubicBezTo>
                  <a:pt x="168" y="20"/>
                  <a:pt x="177" y="16"/>
                  <a:pt x="188" y="16"/>
                </a:cubicBezTo>
                <a:cubicBezTo>
                  <a:pt x="200" y="16"/>
                  <a:pt x="214" y="22"/>
                  <a:pt x="224" y="32"/>
                </a:cubicBezTo>
                <a:cubicBezTo>
                  <a:pt x="233" y="41"/>
                  <a:pt x="239" y="53"/>
                  <a:pt x="240" y="65"/>
                </a:cubicBezTo>
                <a:cubicBezTo>
                  <a:pt x="241" y="76"/>
                  <a:pt x="237" y="87"/>
                  <a:pt x="230" y="94"/>
                </a:cubicBezTo>
                <a:close/>
              </a:path>
            </a:pathLst>
          </a:custGeom>
          <a:solidFill>
            <a:sysClr val="window" lastClr="FFFFFF"/>
          </a:solidFill>
          <a:ln>
            <a:noFill/>
          </a:ln>
        </p:spPr>
        <p:txBody>
          <a:bodyPr anchor="ctr"/>
          <a:p>
            <a:pPr algn="ctr">
              <a:lnSpc>
                <a:spcPct val="130000"/>
              </a:lnSpc>
            </a:pPr>
            <a:endParaRPr>
              <a:latin typeface="微软雅黑" panose="020B0503020204020204" charset="-122"/>
              <a:ea typeface="微软雅黑" panose="020B0503020204020204" charset="-122"/>
              <a:sym typeface="Arial" panose="020B0604020202020204" pitchFamily="34" charset="0"/>
            </a:endParaRPr>
          </a:p>
        </p:txBody>
      </p:sp>
      <p:sp>
        <p:nvSpPr>
          <p:cNvPr id="21" name="任意多边形 20"/>
          <p:cNvSpPr/>
          <p:nvPr>
            <p:custDataLst>
              <p:tags r:id="rId19"/>
            </p:custDataLst>
          </p:nvPr>
        </p:nvSpPr>
        <p:spPr>
          <a:xfrm>
            <a:off x="4815631" y="2235382"/>
            <a:ext cx="440200" cy="405521"/>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ysClr val="window" lastClr="FFFFFF"/>
          </a:solidFill>
          <a:ln w="12700">
            <a:miter lim="400000"/>
          </a:ln>
        </p:spPr>
        <p:txBody>
          <a:bodyPr anchor="ctr"/>
          <a:p>
            <a:pPr algn="ctr">
              <a:lnSpc>
                <a:spcPct val="130000"/>
              </a:lnSpc>
            </a:pPr>
            <a:endParaRPr>
              <a:latin typeface="微软雅黑" panose="020B0503020204020204" charset="-122"/>
              <a:ea typeface="微软雅黑" panose="020B0503020204020204" charset="-122"/>
              <a:sym typeface="Arial" panose="020B0604020202020204" pitchFamily="34" charset="0"/>
            </a:endParaRPr>
          </a:p>
        </p:txBody>
      </p:sp>
      <p:sp>
        <p:nvSpPr>
          <p:cNvPr id="27" name="任意多边形 26"/>
          <p:cNvSpPr/>
          <p:nvPr>
            <p:custDataLst>
              <p:tags r:id="rId20"/>
            </p:custDataLst>
          </p:nvPr>
        </p:nvSpPr>
        <p:spPr>
          <a:xfrm>
            <a:off x="4833913" y="4416336"/>
            <a:ext cx="403635" cy="372082"/>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ysClr val="window" lastClr="FFFFFF"/>
          </a:solidFill>
          <a:ln w="12700">
            <a:miter lim="400000"/>
          </a:ln>
        </p:spPr>
        <p:txBody>
          <a:bodyPr anchor="ctr"/>
          <a:p>
            <a:pPr algn="ctr">
              <a:lnSpc>
                <a:spcPct val="130000"/>
              </a:lnSpc>
            </a:pPr>
            <a:endParaRPr>
              <a:latin typeface="微软雅黑" panose="020B0503020204020204" charset="-122"/>
              <a:ea typeface="微软雅黑" panose="020B0503020204020204" charset="-122"/>
              <a:sym typeface="Arial" panose="020B0604020202020204" pitchFamily="34" charset="0"/>
            </a:endParaRPr>
          </a:p>
        </p:txBody>
      </p:sp>
      <p:sp>
        <p:nvSpPr>
          <p:cNvPr id="36" name="任意多边形 35"/>
          <p:cNvSpPr/>
          <p:nvPr>
            <p:custDataLst>
              <p:tags r:id="rId21"/>
            </p:custDataLst>
          </p:nvPr>
        </p:nvSpPr>
        <p:spPr bwMode="auto">
          <a:xfrm>
            <a:off x="5020810" y="2754179"/>
            <a:ext cx="2173056" cy="1556923"/>
          </a:xfrm>
          <a:custGeom>
            <a:avLst/>
            <a:gdLst>
              <a:gd name="T0" fmla="*/ 1413 w 1454"/>
              <a:gd name="T1" fmla="*/ 410 h 1042"/>
              <a:gd name="T2" fmla="*/ 1224 w 1454"/>
              <a:gd name="T3" fmla="*/ 327 h 1042"/>
              <a:gd name="T4" fmla="*/ 1197 w 1454"/>
              <a:gd name="T5" fmla="*/ 328 h 1042"/>
              <a:gd name="T6" fmla="*/ 1119 w 1454"/>
              <a:gd name="T7" fmla="*/ 150 h 1042"/>
              <a:gd name="T8" fmla="*/ 984 w 1454"/>
              <a:gd name="T9" fmla="*/ 101 h 1042"/>
              <a:gd name="T10" fmla="*/ 875 w 1454"/>
              <a:gd name="T11" fmla="*/ 122 h 1042"/>
              <a:gd name="T12" fmla="*/ 641 w 1454"/>
              <a:gd name="T13" fmla="*/ 0 h 1042"/>
              <a:gd name="T14" fmla="*/ 627 w 1454"/>
              <a:gd name="T15" fmla="*/ 0 h 1042"/>
              <a:gd name="T16" fmla="*/ 386 w 1454"/>
              <a:gd name="T17" fmla="*/ 202 h 1042"/>
              <a:gd name="T18" fmla="*/ 343 w 1454"/>
              <a:gd name="T19" fmla="*/ 198 h 1042"/>
              <a:gd name="T20" fmla="*/ 205 w 1454"/>
              <a:gd name="T21" fmla="*/ 300 h 1042"/>
              <a:gd name="T22" fmla="*/ 188 w 1454"/>
              <a:gd name="T23" fmla="*/ 299 h 1042"/>
              <a:gd name="T24" fmla="*/ 42 w 1454"/>
              <a:gd name="T25" fmla="*/ 393 h 1042"/>
              <a:gd name="T26" fmla="*/ 37 w 1454"/>
              <a:gd name="T27" fmla="*/ 610 h 1042"/>
              <a:gd name="T28" fmla="*/ 240 w 1454"/>
              <a:gd name="T29" fmla="*/ 721 h 1042"/>
              <a:gd name="T30" fmla="*/ 317 w 1454"/>
              <a:gd name="T31" fmla="*/ 712 h 1042"/>
              <a:gd name="T32" fmla="*/ 453 w 1454"/>
              <a:gd name="T33" fmla="*/ 841 h 1042"/>
              <a:gd name="T34" fmla="*/ 489 w 1454"/>
              <a:gd name="T35" fmla="*/ 844 h 1042"/>
              <a:gd name="T36" fmla="*/ 644 w 1454"/>
              <a:gd name="T37" fmla="*/ 770 h 1042"/>
              <a:gd name="T38" fmla="*/ 791 w 1454"/>
              <a:gd name="T39" fmla="*/ 873 h 1042"/>
              <a:gd name="T40" fmla="*/ 673 w 1454"/>
              <a:gd name="T41" fmla="*/ 1042 h 1042"/>
              <a:gd name="T42" fmla="*/ 1099 w 1454"/>
              <a:gd name="T43" fmla="*/ 761 h 1042"/>
              <a:gd name="T44" fmla="*/ 1102 w 1454"/>
              <a:gd name="T45" fmla="*/ 757 h 1042"/>
              <a:gd name="T46" fmla="*/ 1162 w 1454"/>
              <a:gd name="T47" fmla="*/ 766 h 1042"/>
              <a:gd name="T48" fmla="*/ 1285 w 1454"/>
              <a:gd name="T49" fmla="*/ 700 h 1042"/>
              <a:gd name="T50" fmla="*/ 1420 w 1454"/>
              <a:gd name="T51" fmla="*/ 601 h 1042"/>
              <a:gd name="T52" fmla="*/ 1413 w 1454"/>
              <a:gd name="T53" fmla="*/ 410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54" h="1042">
                <a:moveTo>
                  <a:pt x="1413" y="410"/>
                </a:moveTo>
                <a:cubicBezTo>
                  <a:pt x="1359" y="338"/>
                  <a:pt x="1272" y="327"/>
                  <a:pt x="1224" y="327"/>
                </a:cubicBezTo>
                <a:cubicBezTo>
                  <a:pt x="1214" y="327"/>
                  <a:pt x="1204" y="328"/>
                  <a:pt x="1197" y="328"/>
                </a:cubicBezTo>
                <a:cubicBezTo>
                  <a:pt x="1201" y="297"/>
                  <a:pt x="1200" y="224"/>
                  <a:pt x="1119" y="150"/>
                </a:cubicBezTo>
                <a:cubicBezTo>
                  <a:pt x="1082" y="117"/>
                  <a:pt x="1037" y="101"/>
                  <a:pt x="984" y="101"/>
                </a:cubicBezTo>
                <a:cubicBezTo>
                  <a:pt x="935" y="101"/>
                  <a:pt x="893" y="115"/>
                  <a:pt x="875" y="122"/>
                </a:cubicBezTo>
                <a:cubicBezTo>
                  <a:pt x="859" y="91"/>
                  <a:pt x="799" y="0"/>
                  <a:pt x="641" y="0"/>
                </a:cubicBezTo>
                <a:cubicBezTo>
                  <a:pt x="637" y="0"/>
                  <a:pt x="632" y="0"/>
                  <a:pt x="627" y="0"/>
                </a:cubicBezTo>
                <a:cubicBezTo>
                  <a:pt x="437" y="6"/>
                  <a:pt x="395" y="158"/>
                  <a:pt x="386" y="202"/>
                </a:cubicBezTo>
                <a:cubicBezTo>
                  <a:pt x="371" y="199"/>
                  <a:pt x="357" y="198"/>
                  <a:pt x="343" y="198"/>
                </a:cubicBezTo>
                <a:cubicBezTo>
                  <a:pt x="246" y="198"/>
                  <a:pt x="214" y="273"/>
                  <a:pt x="205" y="300"/>
                </a:cubicBezTo>
                <a:cubicBezTo>
                  <a:pt x="200" y="300"/>
                  <a:pt x="194" y="299"/>
                  <a:pt x="188" y="299"/>
                </a:cubicBezTo>
                <a:cubicBezTo>
                  <a:pt x="132" y="299"/>
                  <a:pt x="76" y="335"/>
                  <a:pt x="42" y="393"/>
                </a:cubicBezTo>
                <a:cubicBezTo>
                  <a:pt x="2" y="461"/>
                  <a:pt x="0" y="542"/>
                  <a:pt x="37" y="610"/>
                </a:cubicBezTo>
                <a:cubicBezTo>
                  <a:pt x="88" y="702"/>
                  <a:pt x="175" y="721"/>
                  <a:pt x="240" y="721"/>
                </a:cubicBezTo>
                <a:cubicBezTo>
                  <a:pt x="274" y="721"/>
                  <a:pt x="302" y="716"/>
                  <a:pt x="317" y="712"/>
                </a:cubicBezTo>
                <a:cubicBezTo>
                  <a:pt x="322" y="744"/>
                  <a:pt x="347" y="823"/>
                  <a:pt x="453" y="841"/>
                </a:cubicBezTo>
                <a:cubicBezTo>
                  <a:pt x="465" y="843"/>
                  <a:pt x="477" y="844"/>
                  <a:pt x="489" y="844"/>
                </a:cubicBezTo>
                <a:cubicBezTo>
                  <a:pt x="568" y="844"/>
                  <a:pt x="621" y="797"/>
                  <a:pt x="644" y="770"/>
                </a:cubicBezTo>
                <a:cubicBezTo>
                  <a:pt x="655" y="799"/>
                  <a:pt x="689" y="847"/>
                  <a:pt x="791" y="873"/>
                </a:cubicBezTo>
                <a:cubicBezTo>
                  <a:pt x="778" y="928"/>
                  <a:pt x="746" y="1003"/>
                  <a:pt x="673" y="1042"/>
                </a:cubicBezTo>
                <a:cubicBezTo>
                  <a:pt x="673" y="1042"/>
                  <a:pt x="966" y="1042"/>
                  <a:pt x="1099" y="761"/>
                </a:cubicBezTo>
                <a:cubicBezTo>
                  <a:pt x="1100" y="760"/>
                  <a:pt x="1101" y="758"/>
                  <a:pt x="1102" y="757"/>
                </a:cubicBezTo>
                <a:cubicBezTo>
                  <a:pt x="1123" y="763"/>
                  <a:pt x="1143" y="766"/>
                  <a:pt x="1162" y="766"/>
                </a:cubicBezTo>
                <a:cubicBezTo>
                  <a:pt x="1238" y="766"/>
                  <a:pt x="1274" y="717"/>
                  <a:pt x="1285" y="700"/>
                </a:cubicBezTo>
                <a:cubicBezTo>
                  <a:pt x="1339" y="699"/>
                  <a:pt x="1390" y="661"/>
                  <a:pt x="1420" y="601"/>
                </a:cubicBezTo>
                <a:cubicBezTo>
                  <a:pt x="1454" y="534"/>
                  <a:pt x="1451" y="461"/>
                  <a:pt x="1413" y="410"/>
                </a:cubicBezTo>
              </a:path>
            </a:pathLst>
          </a:custGeom>
          <a:solidFill>
            <a:sysClr val="window" lastClr="FFFFFF">
              <a:lumMod val="85000"/>
            </a:sysClr>
          </a:solidFill>
          <a:ln>
            <a:noFill/>
          </a:ln>
        </p:spPr>
        <p:txBody>
          <a:bodyPr anchor="ctr"/>
          <a:p>
            <a:pPr algn="ctr">
              <a:lnSpc>
                <a:spcPct val="130000"/>
              </a:lnSpc>
            </a:pPr>
            <a:endParaRPr>
              <a:latin typeface="微软雅黑" panose="020B0503020204020204" charset="-122"/>
              <a:ea typeface="微软雅黑" panose="020B0503020204020204" charset="-122"/>
              <a:sym typeface="Arial" panose="020B0604020202020204" pitchFamily="34" charset="0"/>
            </a:endParaRPr>
          </a:p>
        </p:txBody>
      </p:sp>
      <p:sp>
        <p:nvSpPr>
          <p:cNvPr id="28" name="任意多边形 27"/>
          <p:cNvSpPr/>
          <p:nvPr>
            <p:custDataLst>
              <p:tags r:id="rId22"/>
            </p:custDataLst>
          </p:nvPr>
        </p:nvSpPr>
        <p:spPr bwMode="auto">
          <a:xfrm>
            <a:off x="5136504" y="2854625"/>
            <a:ext cx="1942567" cy="1332712"/>
          </a:xfrm>
          <a:custGeom>
            <a:avLst/>
            <a:gdLst>
              <a:gd name="T0" fmla="*/ 1263 w 1300"/>
              <a:gd name="T1" fmla="*/ 334 h 892"/>
              <a:gd name="T2" fmla="*/ 1095 w 1300"/>
              <a:gd name="T3" fmla="*/ 267 h 892"/>
              <a:gd name="T4" fmla="*/ 1070 w 1300"/>
              <a:gd name="T5" fmla="*/ 268 h 892"/>
              <a:gd name="T6" fmla="*/ 1000 w 1300"/>
              <a:gd name="T7" fmla="*/ 123 h 892"/>
              <a:gd name="T8" fmla="*/ 880 w 1300"/>
              <a:gd name="T9" fmla="*/ 82 h 892"/>
              <a:gd name="T10" fmla="*/ 782 w 1300"/>
              <a:gd name="T11" fmla="*/ 100 h 892"/>
              <a:gd name="T12" fmla="*/ 573 w 1300"/>
              <a:gd name="T13" fmla="*/ 0 h 892"/>
              <a:gd name="T14" fmla="*/ 561 w 1300"/>
              <a:gd name="T15" fmla="*/ 1 h 892"/>
              <a:gd name="T16" fmla="*/ 346 w 1300"/>
              <a:gd name="T17" fmla="*/ 165 h 892"/>
              <a:gd name="T18" fmla="*/ 307 w 1300"/>
              <a:gd name="T19" fmla="*/ 161 h 892"/>
              <a:gd name="T20" fmla="*/ 183 w 1300"/>
              <a:gd name="T21" fmla="*/ 245 h 892"/>
              <a:gd name="T22" fmla="*/ 168 w 1300"/>
              <a:gd name="T23" fmla="*/ 244 h 892"/>
              <a:gd name="T24" fmla="*/ 38 w 1300"/>
              <a:gd name="T25" fmla="*/ 320 h 892"/>
              <a:gd name="T26" fmla="*/ 33 w 1300"/>
              <a:gd name="T27" fmla="*/ 496 h 892"/>
              <a:gd name="T28" fmla="*/ 214 w 1300"/>
              <a:gd name="T29" fmla="*/ 587 h 892"/>
              <a:gd name="T30" fmla="*/ 283 w 1300"/>
              <a:gd name="T31" fmla="*/ 580 h 892"/>
              <a:gd name="T32" fmla="*/ 405 w 1300"/>
              <a:gd name="T33" fmla="*/ 685 h 892"/>
              <a:gd name="T34" fmla="*/ 437 w 1300"/>
              <a:gd name="T35" fmla="*/ 687 h 892"/>
              <a:gd name="T36" fmla="*/ 576 w 1300"/>
              <a:gd name="T37" fmla="*/ 627 h 892"/>
              <a:gd name="T38" fmla="*/ 792 w 1300"/>
              <a:gd name="T39" fmla="*/ 752 h 892"/>
              <a:gd name="T40" fmla="*/ 702 w 1300"/>
              <a:gd name="T41" fmla="*/ 892 h 892"/>
              <a:gd name="T42" fmla="*/ 983 w 1300"/>
              <a:gd name="T43" fmla="*/ 619 h 892"/>
              <a:gd name="T44" fmla="*/ 985 w 1300"/>
              <a:gd name="T45" fmla="*/ 616 h 892"/>
              <a:gd name="T46" fmla="*/ 1039 w 1300"/>
              <a:gd name="T47" fmla="*/ 623 h 892"/>
              <a:gd name="T48" fmla="*/ 1149 w 1300"/>
              <a:gd name="T49" fmla="*/ 570 h 892"/>
              <a:gd name="T50" fmla="*/ 1270 w 1300"/>
              <a:gd name="T51" fmla="*/ 489 h 892"/>
              <a:gd name="T52" fmla="*/ 1263 w 1300"/>
              <a:gd name="T53" fmla="*/ 334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0" h="892">
                <a:moveTo>
                  <a:pt x="1263" y="334"/>
                </a:moveTo>
                <a:cubicBezTo>
                  <a:pt x="1215" y="275"/>
                  <a:pt x="1137" y="267"/>
                  <a:pt x="1095" y="267"/>
                </a:cubicBezTo>
                <a:cubicBezTo>
                  <a:pt x="1085" y="267"/>
                  <a:pt x="1077" y="267"/>
                  <a:pt x="1070" y="268"/>
                </a:cubicBezTo>
                <a:cubicBezTo>
                  <a:pt x="1074" y="242"/>
                  <a:pt x="1073" y="183"/>
                  <a:pt x="1000" y="123"/>
                </a:cubicBezTo>
                <a:cubicBezTo>
                  <a:pt x="968" y="96"/>
                  <a:pt x="927" y="82"/>
                  <a:pt x="880" y="82"/>
                </a:cubicBezTo>
                <a:cubicBezTo>
                  <a:pt x="836" y="82"/>
                  <a:pt x="799" y="94"/>
                  <a:pt x="782" y="100"/>
                </a:cubicBezTo>
                <a:cubicBezTo>
                  <a:pt x="768" y="75"/>
                  <a:pt x="714" y="0"/>
                  <a:pt x="573" y="0"/>
                </a:cubicBezTo>
                <a:cubicBezTo>
                  <a:pt x="569" y="0"/>
                  <a:pt x="565" y="0"/>
                  <a:pt x="561" y="1"/>
                </a:cubicBezTo>
                <a:cubicBezTo>
                  <a:pt x="391" y="6"/>
                  <a:pt x="353" y="129"/>
                  <a:pt x="346" y="165"/>
                </a:cubicBezTo>
                <a:cubicBezTo>
                  <a:pt x="332" y="162"/>
                  <a:pt x="319" y="161"/>
                  <a:pt x="307" y="161"/>
                </a:cubicBezTo>
                <a:cubicBezTo>
                  <a:pt x="220" y="161"/>
                  <a:pt x="191" y="222"/>
                  <a:pt x="183" y="245"/>
                </a:cubicBezTo>
                <a:cubicBezTo>
                  <a:pt x="178" y="244"/>
                  <a:pt x="173" y="244"/>
                  <a:pt x="168" y="244"/>
                </a:cubicBezTo>
                <a:cubicBezTo>
                  <a:pt x="118" y="244"/>
                  <a:pt x="68" y="273"/>
                  <a:pt x="38" y="320"/>
                </a:cubicBezTo>
                <a:cubicBezTo>
                  <a:pt x="2" y="376"/>
                  <a:pt x="0" y="442"/>
                  <a:pt x="33" y="496"/>
                </a:cubicBezTo>
                <a:cubicBezTo>
                  <a:pt x="78" y="571"/>
                  <a:pt x="157" y="587"/>
                  <a:pt x="214" y="587"/>
                </a:cubicBezTo>
                <a:cubicBezTo>
                  <a:pt x="245" y="587"/>
                  <a:pt x="270" y="582"/>
                  <a:pt x="283" y="580"/>
                </a:cubicBezTo>
                <a:cubicBezTo>
                  <a:pt x="288" y="605"/>
                  <a:pt x="310" y="669"/>
                  <a:pt x="405" y="685"/>
                </a:cubicBezTo>
                <a:cubicBezTo>
                  <a:pt x="416" y="686"/>
                  <a:pt x="426" y="687"/>
                  <a:pt x="437" y="687"/>
                </a:cubicBezTo>
                <a:cubicBezTo>
                  <a:pt x="508" y="687"/>
                  <a:pt x="555" y="649"/>
                  <a:pt x="576" y="627"/>
                </a:cubicBezTo>
                <a:cubicBezTo>
                  <a:pt x="586" y="650"/>
                  <a:pt x="654" y="737"/>
                  <a:pt x="792" y="752"/>
                </a:cubicBezTo>
                <a:cubicBezTo>
                  <a:pt x="780" y="798"/>
                  <a:pt x="763" y="849"/>
                  <a:pt x="702" y="892"/>
                </a:cubicBezTo>
                <a:cubicBezTo>
                  <a:pt x="702" y="892"/>
                  <a:pt x="864" y="847"/>
                  <a:pt x="983" y="619"/>
                </a:cubicBezTo>
                <a:cubicBezTo>
                  <a:pt x="984" y="618"/>
                  <a:pt x="984" y="617"/>
                  <a:pt x="985" y="616"/>
                </a:cubicBezTo>
                <a:cubicBezTo>
                  <a:pt x="1004" y="621"/>
                  <a:pt x="1022" y="623"/>
                  <a:pt x="1039" y="623"/>
                </a:cubicBezTo>
                <a:cubicBezTo>
                  <a:pt x="1107" y="623"/>
                  <a:pt x="1139" y="584"/>
                  <a:pt x="1149" y="570"/>
                </a:cubicBezTo>
                <a:cubicBezTo>
                  <a:pt x="1197" y="569"/>
                  <a:pt x="1243" y="538"/>
                  <a:pt x="1270" y="489"/>
                </a:cubicBezTo>
                <a:cubicBezTo>
                  <a:pt x="1300" y="435"/>
                  <a:pt x="1297" y="375"/>
                  <a:pt x="1263" y="334"/>
                </a:cubicBezTo>
              </a:path>
            </a:pathLst>
          </a:custGeom>
          <a:solidFill>
            <a:sysClr val="window" lastClr="FFFFFF"/>
          </a:solidFill>
          <a:ln>
            <a:noFill/>
          </a:ln>
        </p:spPr>
        <p:txBody>
          <a:bodyPr vert="horz" wrap="square" lIns="91440" tIns="45720" rIns="91440" bIns="45720" anchor="ctr" anchorCtr="1" compatLnSpc="1">
            <a:normAutofit/>
          </a:bodyPr>
          <a:p>
            <a:pPr algn="ctr">
              <a:lnSpc>
                <a:spcPct val="130000"/>
              </a:lnSpc>
            </a:pPr>
            <a:endParaRPr lang="zh-CN" altLang="en-US" b="1" dirty="0">
              <a:solidFill>
                <a:srgbClr val="4D576B"/>
              </a:solidFill>
              <a:latin typeface="微软雅黑" panose="020B0503020204020204" charset="-122"/>
              <a:ea typeface="微软雅黑" panose="020B0503020204020204" charset="-122"/>
              <a:cs typeface="+mn-ea"/>
              <a:sym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6699"/>
        </a:solidFill>
        <a:effectLst/>
      </p:bgPr>
    </p:bg>
    <p:spTree>
      <p:nvGrpSpPr>
        <p:cNvPr id="1" name=""/>
        <p:cNvGrpSpPr/>
        <p:nvPr/>
      </p:nvGrpSpPr>
      <p:grpSpPr>
        <a:xfrm>
          <a:off x="0" y="0"/>
          <a:ext cx="0" cy="0"/>
          <a:chOff x="0" y="0"/>
          <a:chExt cx="0" cy="0"/>
        </a:xfrm>
      </p:grpSpPr>
      <p:grpSp>
        <p:nvGrpSpPr>
          <p:cNvPr id="3" name="组合 2"/>
          <p:cNvGrpSpPr/>
          <p:nvPr/>
        </p:nvGrpSpPr>
        <p:grpSpPr>
          <a:xfrm>
            <a:off x="0" y="378281"/>
            <a:ext cx="12192000" cy="6109605"/>
            <a:chOff x="0" y="378281"/>
            <a:chExt cx="12192000" cy="6109605"/>
          </a:xfrm>
        </p:grpSpPr>
        <p:sp>
          <p:nvSpPr>
            <p:cNvPr id="4" name="矩形 3"/>
            <p:cNvSpPr/>
            <p:nvPr/>
          </p:nvSpPr>
          <p:spPr>
            <a:xfrm>
              <a:off x="355599" y="391886"/>
              <a:ext cx="11509829" cy="609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流程图: 手动输入 4"/>
            <p:cNvSpPr/>
            <p:nvPr/>
          </p:nvSpPr>
          <p:spPr>
            <a:xfrm rot="5400000">
              <a:off x="1175657" y="4397829"/>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流程图: 手动输入 5"/>
            <p:cNvSpPr/>
            <p:nvPr/>
          </p:nvSpPr>
          <p:spPr>
            <a:xfrm rot="16200000">
              <a:off x="10101943" y="-797376"/>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 name="组合 1"/>
          <p:cNvGrpSpPr/>
          <p:nvPr/>
        </p:nvGrpSpPr>
        <p:grpSpPr>
          <a:xfrm>
            <a:off x="326572" y="3341916"/>
            <a:ext cx="11526156" cy="182336"/>
            <a:chOff x="326572" y="3341916"/>
            <a:chExt cx="11526156" cy="182336"/>
          </a:xfrm>
        </p:grpSpPr>
        <p:grpSp>
          <p:nvGrpSpPr>
            <p:cNvPr id="21" name="组合 20"/>
            <p:cNvGrpSpPr/>
            <p:nvPr/>
          </p:nvGrpSpPr>
          <p:grpSpPr>
            <a:xfrm>
              <a:off x="326572" y="3341916"/>
              <a:ext cx="1959428" cy="182336"/>
              <a:chOff x="326572" y="3341916"/>
              <a:chExt cx="1959428" cy="182336"/>
            </a:xfrm>
          </p:grpSpPr>
          <p:cxnSp>
            <p:nvCxnSpPr>
              <p:cNvPr id="8" name="直接连接符 7"/>
              <p:cNvCxnSpPr/>
              <p:nvPr/>
            </p:nvCxnSpPr>
            <p:spPr>
              <a:xfrm>
                <a:off x="326572" y="3433084"/>
                <a:ext cx="1758042"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2103664" y="3341916"/>
                <a:ext cx="182336" cy="182336"/>
              </a:xfrm>
              <a:prstGeom prst="ellipse">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2" name="组合 21"/>
            <p:cNvGrpSpPr/>
            <p:nvPr/>
          </p:nvGrpSpPr>
          <p:grpSpPr>
            <a:xfrm>
              <a:off x="9935027" y="3341916"/>
              <a:ext cx="1917701" cy="182336"/>
              <a:chOff x="9935027" y="3341916"/>
              <a:chExt cx="1917701" cy="182336"/>
            </a:xfrm>
          </p:grpSpPr>
          <p:cxnSp>
            <p:nvCxnSpPr>
              <p:cNvPr id="13" name="直接连接符 12"/>
              <p:cNvCxnSpPr/>
              <p:nvPr/>
            </p:nvCxnSpPr>
            <p:spPr>
              <a:xfrm flipH="1">
                <a:off x="10123714" y="3427186"/>
                <a:ext cx="1729014"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rot="10800000">
                <a:off x="9935027" y="3341916"/>
                <a:ext cx="182336" cy="182336"/>
              </a:xfrm>
              <a:prstGeom prst="ellipse">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sp>
        <p:nvSpPr>
          <p:cNvPr id="15" name="矩形 14"/>
          <p:cNvSpPr/>
          <p:nvPr/>
        </p:nvSpPr>
        <p:spPr>
          <a:xfrm>
            <a:off x="2285999" y="2978221"/>
            <a:ext cx="7620001" cy="922020"/>
          </a:xfrm>
          <a:prstGeom prst="rect">
            <a:avLst/>
          </a:prstGeom>
          <a:effectLst>
            <a:outerShdw blurRad="63500" sx="102000" sy="102000" algn="ctr"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5400" dirty="0">
                <a:solidFill>
                  <a:schemeClr val="tx2">
                    <a:lumMod val="75000"/>
                  </a:schemeClr>
                </a:solidFill>
                <a:cs typeface="+mn-ea"/>
                <a:sym typeface="+mn-lt"/>
              </a:rPr>
              <a:t>感谢观看</a:t>
            </a:r>
            <a:endParaRPr lang="zh-CN" altLang="en-US" sz="5400" spc="300" dirty="0">
              <a:solidFill>
                <a:schemeClr val="tx2">
                  <a:lumMod val="75000"/>
                </a:schemeClr>
              </a:solidFill>
              <a:cs typeface="+mn-ea"/>
              <a:sym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85618" y="211761"/>
            <a:ext cx="1620765" cy="1231106"/>
          </a:xfrm>
          <a:prstGeom prst="rect">
            <a:avLst/>
          </a:prstGeom>
        </p:spPr>
        <p:txBody>
          <a:bodyPr wrap="none">
            <a:spAutoFit/>
          </a:bodyPr>
          <a:lstStyle/>
          <a:p>
            <a:pPr marL="0" marR="0" lvl="0" indent="0" algn="ctr" defTabSz="685165"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44546A"/>
                </a:solidFill>
                <a:effectLst/>
                <a:uLnTx/>
                <a:uFillTx/>
                <a:cs typeface="+mn-ea"/>
                <a:sym typeface="+mn-lt"/>
              </a:rPr>
              <a:t>CONTENTS</a:t>
            </a:r>
            <a:endParaRPr kumimoji="0" lang="en-US" altLang="zh-CN" sz="1800" b="1" i="0" u="none" strike="noStrike" kern="1200" cap="none" spc="0" normalizeH="0" baseline="0" noProof="0" dirty="0">
              <a:ln>
                <a:noFill/>
              </a:ln>
              <a:solidFill>
                <a:srgbClr val="44546A"/>
              </a:solidFill>
              <a:effectLst/>
              <a:uLnTx/>
              <a:uFillTx/>
              <a:cs typeface="+mn-ea"/>
              <a:sym typeface="+mn-lt"/>
            </a:endParaRPr>
          </a:p>
          <a:p>
            <a:pPr marL="0" marR="0" lvl="0" indent="0" algn="ctr" defTabSz="685165"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dirty="0">
                <a:ln>
                  <a:noFill/>
                </a:ln>
                <a:solidFill>
                  <a:srgbClr val="44546A"/>
                </a:solidFill>
                <a:effectLst/>
                <a:uLnTx/>
                <a:uFillTx/>
                <a:cs typeface="+mn-ea"/>
                <a:sym typeface="+mn-lt"/>
              </a:rPr>
              <a:t>目录</a:t>
            </a:r>
            <a:endParaRPr kumimoji="0" lang="en-US" altLang="zh-CN" sz="6000" b="1" i="0" u="none" strike="noStrike" kern="1200" cap="none" spc="0" normalizeH="0" baseline="0" noProof="0" dirty="0">
              <a:ln>
                <a:noFill/>
              </a:ln>
              <a:solidFill>
                <a:srgbClr val="44546A"/>
              </a:solidFill>
              <a:effectLst/>
              <a:uLnTx/>
              <a:uFillTx/>
              <a:cs typeface="+mn-ea"/>
              <a:sym typeface="+mn-lt"/>
            </a:endParaRPr>
          </a:p>
        </p:txBody>
      </p:sp>
      <p:sp>
        <p:nvSpPr>
          <p:cNvPr id="8" name="TextBox 6"/>
          <p:cNvSpPr txBox="1">
            <a:spLocks noChangeArrowheads="1"/>
          </p:cNvSpPr>
          <p:nvPr/>
        </p:nvSpPr>
        <p:spPr bwMode="auto">
          <a:xfrm>
            <a:off x="2103755" y="2952115"/>
            <a:ext cx="2388235" cy="911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2665" b="0" i="0" u="none" strike="noStrike" kern="1200" cap="none" spc="0" normalizeH="0" baseline="0" noProof="0" dirty="0">
                <a:ln>
                  <a:noFill/>
                </a:ln>
                <a:solidFill>
                  <a:srgbClr val="44546A"/>
                </a:solidFill>
                <a:effectLst/>
                <a:uLnTx/>
                <a:uFillTx/>
                <a:cs typeface="+mn-ea"/>
                <a:sym typeface="+mn-lt"/>
              </a:rPr>
              <a:t>创业团队的结构与行为</a:t>
            </a:r>
            <a:endParaRPr kumimoji="0" lang="zh-CN" altLang="en-US" sz="2665" b="0" i="0" u="none" strike="noStrike" kern="1200" cap="none" spc="0" normalizeH="0" baseline="0" noProof="0" dirty="0">
              <a:ln>
                <a:noFill/>
              </a:ln>
              <a:solidFill>
                <a:srgbClr val="44546A"/>
              </a:solidFill>
              <a:effectLst/>
              <a:uLnTx/>
              <a:uFillTx/>
              <a:cs typeface="+mn-ea"/>
              <a:sym typeface="+mn-lt"/>
            </a:endParaRPr>
          </a:p>
        </p:txBody>
      </p:sp>
      <p:sp>
        <p:nvSpPr>
          <p:cNvPr id="10" name="六边形 9"/>
          <p:cNvSpPr/>
          <p:nvPr/>
        </p:nvSpPr>
        <p:spPr>
          <a:xfrm>
            <a:off x="1072502" y="2963449"/>
            <a:ext cx="707377" cy="609808"/>
          </a:xfrm>
          <a:prstGeom prst="hexagon">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cs typeface="+mn-ea"/>
                <a:sym typeface="+mn-lt"/>
              </a:rPr>
              <a:t>1</a:t>
            </a:r>
            <a:endParaRPr kumimoji="0" lang="zh-CN" altLang="en-US" sz="3600" b="0" i="0" u="none" strike="noStrike" kern="1200" cap="none" spc="0" normalizeH="0" baseline="0" noProof="0" dirty="0">
              <a:ln>
                <a:noFill/>
              </a:ln>
              <a:solidFill>
                <a:prstClr val="white"/>
              </a:solidFill>
              <a:effectLst/>
              <a:uLnTx/>
              <a:uFillTx/>
              <a:cs typeface="+mn-ea"/>
              <a:sym typeface="+mn-lt"/>
            </a:endParaRPr>
          </a:p>
        </p:txBody>
      </p:sp>
      <p:sp>
        <p:nvSpPr>
          <p:cNvPr id="17" name="TextBox 6"/>
          <p:cNvSpPr txBox="1">
            <a:spLocks noChangeArrowheads="1"/>
          </p:cNvSpPr>
          <p:nvPr/>
        </p:nvSpPr>
        <p:spPr bwMode="auto">
          <a:xfrm>
            <a:off x="9072245" y="2961005"/>
            <a:ext cx="2970530" cy="911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2665" b="0" i="0" u="none" strike="noStrike" kern="1200" cap="none" spc="0" normalizeH="0" baseline="0" noProof="0" dirty="0">
                <a:ln>
                  <a:noFill/>
                </a:ln>
                <a:solidFill>
                  <a:srgbClr val="44546A"/>
                </a:solidFill>
                <a:effectLst/>
                <a:uLnTx/>
                <a:uFillTx/>
                <a:cs typeface="+mn-ea"/>
                <a:sym typeface="+mn-lt"/>
              </a:rPr>
              <a:t>创业团队的组建与运行法则</a:t>
            </a:r>
            <a:endParaRPr kumimoji="0" lang="zh-CN" altLang="en-US" sz="2665" b="0" i="0" u="none" strike="noStrike" kern="1200" cap="none" spc="0" normalizeH="0" baseline="0" noProof="0" dirty="0">
              <a:ln>
                <a:noFill/>
              </a:ln>
              <a:solidFill>
                <a:srgbClr val="44546A"/>
              </a:solidFill>
              <a:effectLst/>
              <a:uLnTx/>
              <a:uFillTx/>
              <a:cs typeface="+mn-ea"/>
              <a:sym typeface="+mn-lt"/>
            </a:endParaRPr>
          </a:p>
        </p:txBody>
      </p:sp>
      <p:sp>
        <p:nvSpPr>
          <p:cNvPr id="19" name="六边形 18"/>
          <p:cNvSpPr/>
          <p:nvPr/>
        </p:nvSpPr>
        <p:spPr>
          <a:xfrm>
            <a:off x="8110058" y="2951337"/>
            <a:ext cx="707377" cy="609808"/>
          </a:xfrm>
          <a:prstGeom prst="hexagon">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600" b="0" i="0" u="none" strike="noStrike" kern="1200" cap="none" spc="0" normalizeH="0" baseline="0" noProof="0" dirty="0">
                <a:ln>
                  <a:noFill/>
                </a:ln>
                <a:solidFill>
                  <a:prstClr val="white"/>
                </a:solidFill>
                <a:effectLst/>
                <a:uLnTx/>
                <a:uFillTx/>
                <a:cs typeface="+mn-ea"/>
                <a:sym typeface="+mn-lt"/>
              </a:rPr>
              <a:t>2</a:t>
            </a:r>
            <a:endParaRPr kumimoji="0" lang="en-US" sz="3600" b="0" i="0" u="none" strike="noStrike" kern="1200" cap="none" spc="0" normalizeH="0" baseline="0" noProof="0" dirty="0">
              <a:ln>
                <a:noFill/>
              </a:ln>
              <a:solidFill>
                <a:prstClr val="white"/>
              </a:solidFill>
              <a:effectLst/>
              <a:uLnTx/>
              <a:uFillTx/>
              <a:cs typeface="+mn-ea"/>
              <a:sym typeface="+mn-lt"/>
            </a:endParaRPr>
          </a:p>
        </p:txBody>
      </p:sp>
      <p:sp>
        <p:nvSpPr>
          <p:cNvPr id="21" name="TextBox 6"/>
          <p:cNvSpPr txBox="1">
            <a:spLocks noChangeArrowheads="1"/>
          </p:cNvSpPr>
          <p:nvPr/>
        </p:nvSpPr>
        <p:spPr bwMode="auto">
          <a:xfrm>
            <a:off x="2092960" y="4740275"/>
            <a:ext cx="2388235" cy="911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2665" b="0" i="0" u="none" strike="noStrike" kern="1200" cap="none" spc="0" normalizeH="0" baseline="0" noProof="0" dirty="0">
                <a:ln>
                  <a:noFill/>
                </a:ln>
                <a:solidFill>
                  <a:srgbClr val="44546A"/>
                </a:solidFill>
                <a:effectLst/>
                <a:uLnTx/>
                <a:uFillTx/>
                <a:cs typeface="+mn-ea"/>
                <a:sym typeface="+mn-lt"/>
              </a:rPr>
              <a:t>创业团队的学习优化建设</a:t>
            </a:r>
            <a:endParaRPr kumimoji="0" lang="zh-CN" altLang="en-US" sz="2665" b="0" i="0" u="none" strike="noStrike" kern="1200" cap="none" spc="0" normalizeH="0" baseline="0" noProof="0" dirty="0">
              <a:ln>
                <a:noFill/>
              </a:ln>
              <a:solidFill>
                <a:srgbClr val="44546A"/>
              </a:solidFill>
              <a:effectLst/>
              <a:uLnTx/>
              <a:uFillTx/>
              <a:cs typeface="+mn-ea"/>
              <a:sym typeface="+mn-lt"/>
            </a:endParaRPr>
          </a:p>
        </p:txBody>
      </p:sp>
      <p:sp>
        <p:nvSpPr>
          <p:cNvPr id="23" name="六边形 22"/>
          <p:cNvSpPr/>
          <p:nvPr/>
        </p:nvSpPr>
        <p:spPr>
          <a:xfrm>
            <a:off x="1072502" y="4814411"/>
            <a:ext cx="707377" cy="609808"/>
          </a:xfrm>
          <a:prstGeom prst="hexagon">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0" i="0" u="none" strike="noStrike" kern="1200" cap="none" spc="0" normalizeH="0" baseline="0" noProof="0" dirty="0">
                <a:ln>
                  <a:noFill/>
                </a:ln>
                <a:solidFill>
                  <a:prstClr val="white"/>
                </a:solidFill>
                <a:effectLst/>
                <a:uLnTx/>
                <a:uFillTx/>
                <a:cs typeface="+mn-ea"/>
                <a:sym typeface="+mn-lt"/>
              </a:rPr>
              <a:t>3</a:t>
            </a:r>
            <a:endParaRPr kumimoji="0" lang="en-US" sz="3200" b="0" i="0" u="none" strike="noStrike" kern="1200" cap="none" spc="0" normalizeH="0" baseline="0" noProof="0" dirty="0">
              <a:ln>
                <a:noFill/>
              </a:ln>
              <a:solidFill>
                <a:prstClr val="white"/>
              </a:solidFill>
              <a:effectLst/>
              <a:uLnTx/>
              <a:uFillTx/>
              <a:cs typeface="+mn-ea"/>
              <a:sym typeface="+mn-lt"/>
            </a:endParaRPr>
          </a:p>
        </p:txBody>
      </p:sp>
      <p:sp>
        <p:nvSpPr>
          <p:cNvPr id="29" name="TextBox 40"/>
          <p:cNvSpPr txBox="1">
            <a:spLocks noChangeArrowheads="1"/>
          </p:cNvSpPr>
          <p:nvPr/>
        </p:nvSpPr>
        <p:spPr bwMode="auto">
          <a:xfrm>
            <a:off x="9072245" y="4771390"/>
            <a:ext cx="2388235" cy="911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2665" b="0" i="0" u="none" strike="noStrike" kern="1200" cap="none" spc="0" normalizeH="0" baseline="0" noProof="0" dirty="0">
                <a:ln>
                  <a:noFill/>
                </a:ln>
                <a:solidFill>
                  <a:srgbClr val="44546A"/>
                </a:solidFill>
                <a:effectLst/>
                <a:uLnTx/>
                <a:uFillTx/>
                <a:cs typeface="+mn-ea"/>
                <a:sym typeface="+mn-lt"/>
              </a:rPr>
              <a:t>团队激励与企业文化建设</a:t>
            </a:r>
            <a:endParaRPr kumimoji="0" lang="zh-CN" altLang="en-US" sz="2665" b="0" i="0" u="none" strike="noStrike" kern="1200" cap="none" spc="0" normalizeH="0" baseline="0" noProof="0" dirty="0">
              <a:ln>
                <a:noFill/>
              </a:ln>
              <a:solidFill>
                <a:srgbClr val="44546A"/>
              </a:solidFill>
              <a:effectLst/>
              <a:uLnTx/>
              <a:uFillTx/>
              <a:cs typeface="+mn-ea"/>
              <a:sym typeface="+mn-lt"/>
            </a:endParaRPr>
          </a:p>
        </p:txBody>
      </p:sp>
      <p:sp>
        <p:nvSpPr>
          <p:cNvPr id="31" name="六边形 30"/>
          <p:cNvSpPr/>
          <p:nvPr/>
        </p:nvSpPr>
        <p:spPr>
          <a:xfrm>
            <a:off x="8110058" y="4826707"/>
            <a:ext cx="707377" cy="609808"/>
          </a:xfrm>
          <a:prstGeom prst="hexagon">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0" i="0" u="none" strike="noStrike" kern="1200" cap="none" spc="0" normalizeH="0" baseline="0" noProof="0" dirty="0">
                <a:ln>
                  <a:noFill/>
                </a:ln>
                <a:solidFill>
                  <a:prstClr val="white"/>
                </a:solidFill>
                <a:effectLst/>
                <a:uLnTx/>
                <a:uFillTx/>
                <a:cs typeface="+mn-ea"/>
                <a:sym typeface="+mn-lt"/>
              </a:rPr>
              <a:t>4</a:t>
            </a:r>
            <a:endParaRPr kumimoji="0" lang="en-US" sz="3200" b="0" i="0" u="none" strike="noStrike" kern="1200" cap="none" spc="0" normalizeH="0" baseline="0" noProof="0" dirty="0">
              <a:ln>
                <a:noFill/>
              </a:ln>
              <a:solidFill>
                <a:prstClr val="white"/>
              </a:solidFill>
              <a:effectLst/>
              <a:uLnTx/>
              <a:uFillTx/>
              <a:cs typeface="+mn-ea"/>
              <a:sym typeface="+mn-lt"/>
            </a:endParaRPr>
          </a:p>
        </p:txBody>
      </p:sp>
      <p:sp>
        <p:nvSpPr>
          <p:cNvPr id="33" name="流程图: 手动输入 32"/>
          <p:cNvSpPr/>
          <p:nvPr/>
        </p:nvSpPr>
        <p:spPr>
          <a:xfrm rot="5400000">
            <a:off x="1502230" y="-805543"/>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4" name="流程图: 手动输入 33"/>
          <p:cNvSpPr/>
          <p:nvPr/>
        </p:nvSpPr>
        <p:spPr>
          <a:xfrm rot="16200000">
            <a:off x="9775371" y="-805543"/>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244915" y="3694738"/>
            <a:ext cx="4445218"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5" name="文本框 7"/>
          <p:cNvSpPr txBox="1"/>
          <p:nvPr/>
        </p:nvSpPr>
        <p:spPr>
          <a:xfrm>
            <a:off x="7815217" y="3109963"/>
            <a:ext cx="1803251"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solidFill>
                  <a:srgbClr val="006699"/>
                </a:solidFill>
                <a:cs typeface="+mn-ea"/>
                <a:sym typeface="+mn-lt"/>
              </a:rPr>
              <a:t>PART 01</a:t>
            </a:r>
            <a:endParaRPr lang="zh-CN" altLang="en-US" sz="3200" dirty="0">
              <a:solidFill>
                <a:srgbClr val="006699"/>
              </a:solidFill>
              <a:cs typeface="+mn-ea"/>
              <a:sym typeface="+mn-lt"/>
            </a:endParaRPr>
          </a:p>
        </p:txBody>
      </p:sp>
      <p:sp>
        <p:nvSpPr>
          <p:cNvPr id="6" name="文本框 11"/>
          <p:cNvSpPr txBox="1"/>
          <p:nvPr/>
        </p:nvSpPr>
        <p:spPr>
          <a:xfrm>
            <a:off x="9618345" y="3110230"/>
            <a:ext cx="2339975" cy="10763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006699"/>
                </a:solidFill>
                <a:cs typeface="+mn-ea"/>
                <a:sym typeface="+mn-lt"/>
              </a:rPr>
              <a:t>创业团队的结构与行为</a:t>
            </a:r>
            <a:endParaRPr lang="zh-CN" altLang="en-US" sz="3200" dirty="0">
              <a:solidFill>
                <a:srgbClr val="006699"/>
              </a:solidFill>
              <a:cs typeface="+mn-ea"/>
              <a:sym typeface="+mn-lt"/>
            </a:endParaRPr>
          </a:p>
        </p:txBody>
      </p:sp>
      <p:sp>
        <p:nvSpPr>
          <p:cNvPr id="7" name="平行四边形 6"/>
          <p:cNvSpPr/>
          <p:nvPr/>
        </p:nvSpPr>
        <p:spPr>
          <a:xfrm>
            <a:off x="6470433" y="3164688"/>
            <a:ext cx="1216152" cy="533400"/>
          </a:xfrm>
          <a:prstGeom prst="parallelogram">
            <a:avLst/>
          </a:prstGeom>
          <a:solidFill>
            <a:srgbClr val="006699"/>
          </a:solid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pic>
        <p:nvPicPr>
          <p:cNvPr id="8" name="图片 7"/>
          <p:cNvPicPr>
            <a:picLocks noChangeAspect="1"/>
          </p:cNvPicPr>
          <p:nvPr/>
        </p:nvPicPr>
        <p:blipFill>
          <a:blip r:embed="rId1"/>
          <a:stretch>
            <a:fillRect/>
          </a:stretch>
        </p:blipFill>
        <p:spPr>
          <a:xfrm>
            <a:off x="0" y="1603147"/>
            <a:ext cx="6096528" cy="3627434"/>
          </a:xfrm>
          <a:prstGeom prst="parallelogram">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685" y="415925"/>
            <a:ext cx="507809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一、创业团队的定义和构成要素</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7" name="矩形 56"/>
          <p:cNvSpPr/>
          <p:nvPr/>
        </p:nvSpPr>
        <p:spPr>
          <a:xfrm>
            <a:off x="1162685" y="918845"/>
            <a:ext cx="10168890" cy="1468755"/>
          </a:xfrm>
          <a:prstGeom prst="rect">
            <a:avLst/>
          </a:prstGeom>
        </p:spPr>
        <p:txBody>
          <a:bodyPr wrap="square">
            <a:spAutoFit/>
          </a:bodyPr>
          <a:lstStyle/>
          <a:p>
            <a:pPr fontAlgn="auto">
              <a:lnSpc>
                <a:spcPct val="140000"/>
              </a:lnSpc>
            </a:pPr>
            <a:r>
              <a:rPr lang="zh-CN" altLang="en-US" sz="1600" i="0" dirty="0">
                <a:solidFill>
                  <a:schemeClr val="tx2"/>
                </a:solidFill>
                <a:effectLst/>
                <a:cs typeface="+mn-ea"/>
                <a:sym typeface="+mn-lt"/>
              </a:rPr>
              <a:t>创业团队是为进行创业而形成的集体。它使各成员联合起来，在行为上形成彼此影响的交互作用、在心理上意识到其他成员的存在及彼此相互归属的感受和工作精神。这种集体不同于一般意义上的社会团体，它存在于企业之中，因创业的关系而连接起来却又超乎个人、领导和组织之外。具体而言，创业团队与一般团队在目的、权益分享、职务等级、影响范围等多个方面都存在差异，如表5-1所示。</a:t>
            </a:r>
            <a:endParaRPr lang="zh-CN" altLang="en-US" sz="1600" i="0" dirty="0">
              <a:solidFill>
                <a:schemeClr val="tx2"/>
              </a:solidFill>
              <a:effectLst/>
              <a:cs typeface="+mn-ea"/>
              <a:sym typeface="+mn-lt"/>
            </a:endParaRPr>
          </a:p>
        </p:txBody>
      </p:sp>
      <p:pic>
        <p:nvPicPr>
          <p:cNvPr id="6" name="图片 5"/>
          <p:cNvPicPr>
            <a:picLocks noChangeAspect="1"/>
          </p:cNvPicPr>
          <p:nvPr/>
        </p:nvPicPr>
        <p:blipFill>
          <a:blip r:embed="rId1"/>
          <a:stretch>
            <a:fillRect/>
          </a:stretch>
        </p:blipFill>
        <p:spPr>
          <a:xfrm>
            <a:off x="2367280" y="2388870"/>
            <a:ext cx="7966710" cy="40957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685" y="415925"/>
            <a:ext cx="507809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二、创业团队的行为</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7" name="矩形 56"/>
          <p:cNvSpPr/>
          <p:nvPr/>
        </p:nvSpPr>
        <p:spPr>
          <a:xfrm>
            <a:off x="1091565" y="1091565"/>
            <a:ext cx="5048885" cy="4892675"/>
          </a:xfrm>
          <a:prstGeom prst="rect">
            <a:avLst/>
          </a:prstGeom>
        </p:spPr>
        <p:txBody>
          <a:bodyPr wrap="square">
            <a:spAutoFit/>
          </a:bodyPr>
          <a:lstStyle/>
          <a:p>
            <a:pPr fontAlgn="auto">
              <a:lnSpc>
                <a:spcPct val="150000"/>
              </a:lnSpc>
            </a:pPr>
            <a:r>
              <a:rPr lang="zh-CN" altLang="en-US" sz="1600" i="0" dirty="0">
                <a:solidFill>
                  <a:schemeClr val="tx2"/>
                </a:solidFill>
                <a:effectLst/>
                <a:cs typeface="+mn-ea"/>
                <a:sym typeface="+mn-lt"/>
              </a:rPr>
              <a:t>团队决策的绩效由来源于不同层面的核心变量所决定，这些核心变量分别源于团队的成员、层级互动和领导层面，因而团队的互动行为也是多层次的。</a:t>
            </a:r>
            <a:endParaRPr lang="zh-CN" altLang="en-US" sz="1600" i="0" dirty="0">
              <a:solidFill>
                <a:schemeClr val="tx2"/>
              </a:solidFill>
              <a:effectLst/>
              <a:cs typeface="+mn-ea"/>
              <a:sym typeface="+mn-lt"/>
            </a:endParaRPr>
          </a:p>
          <a:p>
            <a:pPr fontAlgn="auto">
              <a:lnSpc>
                <a:spcPct val="150000"/>
              </a:lnSpc>
            </a:pPr>
            <a:r>
              <a:rPr lang="zh-CN" altLang="en-US" sz="1600" i="0" dirty="0">
                <a:solidFill>
                  <a:schemeClr val="tx2"/>
                </a:solidFill>
                <a:effectLst/>
                <a:cs typeface="+mn-ea"/>
                <a:sym typeface="+mn-lt"/>
              </a:rPr>
              <a:t>Tetlock等提出了对团队中的现象和绩效有很好解释力的八个团队行为。</a:t>
            </a:r>
            <a:endParaRPr lang="zh-CN" altLang="en-US" sz="1600" i="0" dirty="0">
              <a:solidFill>
                <a:schemeClr val="tx2"/>
              </a:solidFill>
              <a:effectLst/>
              <a:cs typeface="+mn-ea"/>
              <a:sym typeface="+mn-lt"/>
            </a:endParaRPr>
          </a:p>
          <a:p>
            <a:pPr fontAlgn="auto">
              <a:lnSpc>
                <a:spcPct val="150000"/>
              </a:lnSpc>
            </a:pPr>
            <a:r>
              <a:rPr lang="zh-CN" altLang="en-US" sz="1600" i="0" dirty="0">
                <a:solidFill>
                  <a:schemeClr val="tx2"/>
                </a:solidFill>
                <a:effectLst/>
                <a:cs typeface="+mn-ea"/>
                <a:sym typeface="+mn-lt"/>
              </a:rPr>
              <a:t>（1）对危机的控制意识。</a:t>
            </a:r>
            <a:endParaRPr lang="zh-CN" altLang="en-US" sz="1600" i="0" dirty="0">
              <a:solidFill>
                <a:schemeClr val="tx2"/>
              </a:solidFill>
              <a:effectLst/>
              <a:cs typeface="+mn-ea"/>
              <a:sym typeface="+mn-lt"/>
            </a:endParaRPr>
          </a:p>
          <a:p>
            <a:pPr fontAlgn="auto">
              <a:lnSpc>
                <a:spcPct val="150000"/>
              </a:lnSpc>
            </a:pPr>
            <a:r>
              <a:rPr lang="zh-CN" altLang="en-US" sz="1600" i="0" dirty="0">
                <a:solidFill>
                  <a:schemeClr val="tx2"/>
                </a:solidFill>
                <a:effectLst/>
                <a:cs typeface="+mn-ea"/>
                <a:sym typeface="+mn-lt"/>
              </a:rPr>
              <a:t>（2）乐观和悲观主义。</a:t>
            </a:r>
            <a:endParaRPr lang="zh-CN" altLang="en-US" sz="1600" i="0" dirty="0">
              <a:solidFill>
                <a:schemeClr val="tx2"/>
              </a:solidFill>
              <a:effectLst/>
              <a:cs typeface="+mn-ea"/>
              <a:sym typeface="+mn-lt"/>
            </a:endParaRPr>
          </a:p>
          <a:p>
            <a:pPr fontAlgn="auto">
              <a:lnSpc>
                <a:spcPct val="150000"/>
              </a:lnSpc>
            </a:pPr>
            <a:r>
              <a:rPr lang="zh-CN" altLang="en-US" sz="1600" i="0" dirty="0">
                <a:solidFill>
                  <a:schemeClr val="tx2"/>
                </a:solidFill>
                <a:effectLst/>
                <a:cs typeface="+mn-ea"/>
                <a:sym typeface="+mn-lt"/>
              </a:rPr>
              <a:t>（3）领导影响力的强弱。</a:t>
            </a:r>
            <a:endParaRPr lang="zh-CN" altLang="en-US" sz="1600" i="0" dirty="0">
              <a:solidFill>
                <a:schemeClr val="tx2"/>
              </a:solidFill>
              <a:effectLst/>
              <a:cs typeface="+mn-ea"/>
              <a:sym typeface="+mn-lt"/>
            </a:endParaRPr>
          </a:p>
          <a:p>
            <a:pPr fontAlgn="auto">
              <a:lnSpc>
                <a:spcPct val="150000"/>
              </a:lnSpc>
            </a:pPr>
            <a:r>
              <a:rPr lang="zh-CN" altLang="en-US" sz="1600" i="0" dirty="0">
                <a:solidFill>
                  <a:schemeClr val="tx2"/>
                </a:solidFill>
                <a:effectLst/>
                <a:cs typeface="+mn-ea"/>
                <a:sym typeface="+mn-lt"/>
              </a:rPr>
              <a:t>（4）智力的刚性和灵活性。</a:t>
            </a:r>
            <a:endParaRPr lang="zh-CN" altLang="en-US" sz="1600" i="0" dirty="0">
              <a:solidFill>
                <a:schemeClr val="tx2"/>
              </a:solidFill>
              <a:effectLst/>
              <a:cs typeface="+mn-ea"/>
              <a:sym typeface="+mn-lt"/>
            </a:endParaRPr>
          </a:p>
          <a:p>
            <a:pPr fontAlgn="auto">
              <a:lnSpc>
                <a:spcPct val="150000"/>
              </a:lnSpc>
            </a:pPr>
            <a:r>
              <a:rPr lang="zh-CN" altLang="en-US" sz="1600" i="0" dirty="0">
                <a:solidFill>
                  <a:schemeClr val="tx2"/>
                </a:solidFill>
                <a:effectLst/>
                <a:cs typeface="+mn-ea"/>
                <a:sym typeface="+mn-lt"/>
              </a:rPr>
              <a:t>（5）规则意识。</a:t>
            </a:r>
            <a:endParaRPr lang="zh-CN" altLang="en-US" sz="1600" i="0" dirty="0">
              <a:solidFill>
                <a:schemeClr val="tx2"/>
              </a:solidFill>
              <a:effectLst/>
              <a:cs typeface="+mn-ea"/>
              <a:sym typeface="+mn-lt"/>
            </a:endParaRPr>
          </a:p>
          <a:p>
            <a:pPr fontAlgn="auto">
              <a:lnSpc>
                <a:spcPct val="150000"/>
              </a:lnSpc>
            </a:pPr>
            <a:r>
              <a:rPr lang="zh-CN" altLang="en-US" sz="1600" i="0" dirty="0">
                <a:solidFill>
                  <a:schemeClr val="tx2"/>
                </a:solidFill>
                <a:effectLst/>
                <a:cs typeface="+mn-ea"/>
                <a:sym typeface="+mn-lt"/>
              </a:rPr>
              <a:t>（6）派性和凝聚力。</a:t>
            </a:r>
            <a:endParaRPr lang="zh-CN" altLang="en-US" sz="1600" i="0" dirty="0">
              <a:solidFill>
                <a:schemeClr val="tx2"/>
              </a:solidFill>
              <a:effectLst/>
              <a:cs typeface="+mn-ea"/>
              <a:sym typeface="+mn-lt"/>
            </a:endParaRPr>
          </a:p>
          <a:p>
            <a:pPr fontAlgn="auto">
              <a:lnSpc>
                <a:spcPct val="150000"/>
              </a:lnSpc>
            </a:pPr>
            <a:r>
              <a:rPr lang="zh-CN" altLang="en-US" sz="1600" i="0" dirty="0">
                <a:solidFill>
                  <a:schemeClr val="tx2"/>
                </a:solidFill>
                <a:effectLst/>
                <a:cs typeface="+mn-ea"/>
                <a:sym typeface="+mn-lt"/>
              </a:rPr>
              <a:t>（7）分权和集权。</a:t>
            </a:r>
            <a:endParaRPr lang="zh-CN" altLang="en-US" sz="1600" i="0" dirty="0">
              <a:solidFill>
                <a:schemeClr val="tx2"/>
              </a:solidFill>
              <a:effectLst/>
              <a:cs typeface="+mn-ea"/>
              <a:sym typeface="+mn-lt"/>
            </a:endParaRPr>
          </a:p>
          <a:p>
            <a:pPr fontAlgn="auto">
              <a:lnSpc>
                <a:spcPct val="150000"/>
              </a:lnSpc>
            </a:pPr>
            <a:r>
              <a:rPr lang="zh-CN" altLang="en-US" sz="1600" i="0" dirty="0">
                <a:solidFill>
                  <a:schemeClr val="tx2"/>
                </a:solidFill>
                <a:effectLst/>
                <a:cs typeface="+mn-ea"/>
                <a:sym typeface="+mn-lt"/>
              </a:rPr>
              <a:t>（8）风险回避和风险承担。</a:t>
            </a:r>
            <a:endParaRPr lang="zh-CN" altLang="en-US" sz="1600" i="0" dirty="0">
              <a:solidFill>
                <a:schemeClr val="tx2"/>
              </a:solidFill>
              <a:effectLst/>
              <a:cs typeface="+mn-ea"/>
              <a:sym typeface="+mn-lt"/>
            </a:endParaRPr>
          </a:p>
        </p:txBody>
      </p:sp>
      <p:pic>
        <p:nvPicPr>
          <p:cNvPr id="7" name="图片 6"/>
          <p:cNvPicPr>
            <a:picLocks noChangeAspect="1"/>
          </p:cNvPicPr>
          <p:nvPr/>
        </p:nvPicPr>
        <p:blipFill>
          <a:blip r:embed="rId1"/>
          <a:stretch>
            <a:fillRect/>
          </a:stretch>
        </p:blipFill>
        <p:spPr>
          <a:xfrm>
            <a:off x="6240780" y="1384300"/>
            <a:ext cx="5313045" cy="4089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244915" y="3694738"/>
            <a:ext cx="4445218"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5" name="文本框 7"/>
          <p:cNvSpPr txBox="1"/>
          <p:nvPr/>
        </p:nvSpPr>
        <p:spPr>
          <a:xfrm>
            <a:off x="7696472" y="3109328"/>
            <a:ext cx="1803251"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solidFill>
                  <a:srgbClr val="006699"/>
                </a:solidFill>
                <a:cs typeface="+mn-ea"/>
                <a:sym typeface="+mn-lt"/>
              </a:rPr>
              <a:t>PART 02</a:t>
            </a:r>
            <a:endParaRPr lang="zh-CN" altLang="en-US" sz="3200" dirty="0">
              <a:solidFill>
                <a:srgbClr val="006699"/>
              </a:solidFill>
              <a:cs typeface="+mn-ea"/>
              <a:sym typeface="+mn-lt"/>
            </a:endParaRPr>
          </a:p>
        </p:txBody>
      </p:sp>
      <p:sp>
        <p:nvSpPr>
          <p:cNvPr id="6" name="文本框 11"/>
          <p:cNvSpPr txBox="1"/>
          <p:nvPr/>
        </p:nvSpPr>
        <p:spPr>
          <a:xfrm>
            <a:off x="9499600" y="3113405"/>
            <a:ext cx="2691765" cy="10763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006699"/>
                </a:solidFill>
                <a:cs typeface="+mn-ea"/>
                <a:sym typeface="+mn-lt"/>
              </a:rPr>
              <a:t>创业团队的组建与运行法则</a:t>
            </a:r>
            <a:endParaRPr lang="zh-CN" altLang="en-US" sz="3200" dirty="0">
              <a:solidFill>
                <a:srgbClr val="006699"/>
              </a:solidFill>
              <a:cs typeface="+mn-ea"/>
              <a:sym typeface="+mn-lt"/>
            </a:endParaRPr>
          </a:p>
        </p:txBody>
      </p:sp>
      <p:sp>
        <p:nvSpPr>
          <p:cNvPr id="7" name="平行四边形 6"/>
          <p:cNvSpPr/>
          <p:nvPr/>
        </p:nvSpPr>
        <p:spPr>
          <a:xfrm>
            <a:off x="6470433" y="3164688"/>
            <a:ext cx="1216152" cy="533400"/>
          </a:xfrm>
          <a:prstGeom prst="parallelogram">
            <a:avLst/>
          </a:prstGeom>
          <a:solidFill>
            <a:srgbClr val="006699"/>
          </a:solid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pic>
        <p:nvPicPr>
          <p:cNvPr id="9" name="图片 8"/>
          <p:cNvPicPr>
            <a:picLocks noChangeAspect="1"/>
          </p:cNvPicPr>
          <p:nvPr/>
        </p:nvPicPr>
        <p:blipFill>
          <a:blip r:embed="rId1"/>
          <a:stretch>
            <a:fillRect/>
          </a:stretch>
        </p:blipFill>
        <p:spPr>
          <a:xfrm>
            <a:off x="0" y="1603147"/>
            <a:ext cx="6096528" cy="3627434"/>
          </a:xfrm>
          <a:prstGeom prst="parallelogram">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685" y="415925"/>
            <a:ext cx="507809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一、创业团队的组建</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7" name="矩形 56"/>
          <p:cNvSpPr/>
          <p:nvPr/>
        </p:nvSpPr>
        <p:spPr>
          <a:xfrm>
            <a:off x="760258" y="1745329"/>
            <a:ext cx="5076662" cy="4810760"/>
          </a:xfrm>
          <a:prstGeom prst="rect">
            <a:avLst/>
          </a:prstGeom>
        </p:spPr>
        <p:txBody>
          <a:bodyPr wrap="square">
            <a:spAutoFit/>
          </a:bodyPr>
          <a:lstStyle/>
          <a:p>
            <a:pPr>
              <a:lnSpc>
                <a:spcPct val="120000"/>
              </a:lnSpc>
            </a:pPr>
            <a:r>
              <a:rPr lang="zh-CN" altLang="en-US" sz="1600" i="0" dirty="0">
                <a:solidFill>
                  <a:schemeClr val="tx2"/>
                </a:solidFill>
                <a:effectLst/>
                <a:cs typeface="+mn-ea"/>
                <a:sym typeface="+mn-lt"/>
              </a:rPr>
              <a:t>（一）组建创业团队的原则</a:t>
            </a:r>
            <a:endParaRPr lang="zh-CN" altLang="en-US" sz="1600" i="0" dirty="0">
              <a:solidFill>
                <a:schemeClr val="tx2"/>
              </a:solidFill>
              <a:effectLst/>
              <a:cs typeface="+mn-ea"/>
              <a:sym typeface="+mn-lt"/>
            </a:endParaRPr>
          </a:p>
          <a:p>
            <a:pPr>
              <a:lnSpc>
                <a:spcPct val="120000"/>
              </a:lnSpc>
            </a:pPr>
            <a:r>
              <a:rPr lang="zh-CN" altLang="en-US" sz="1600" i="0" dirty="0">
                <a:solidFill>
                  <a:schemeClr val="tx2"/>
                </a:solidFill>
                <a:effectLst/>
                <a:cs typeface="+mn-ea"/>
                <a:sym typeface="+mn-lt"/>
              </a:rPr>
              <a:t>人力资源管理的核心就是团队，而人力资源是企业的根本，一个企业要是不能拥有自己优势的核心人力资源，其成功的可能性非常渺茫。为此，组建一个合适的、具有战斗力的创业团队就是团队首领的必要课业。</a:t>
            </a:r>
            <a:endParaRPr lang="zh-CN" altLang="en-US" sz="1600" i="0" dirty="0">
              <a:solidFill>
                <a:schemeClr val="tx2"/>
              </a:solidFill>
              <a:effectLst/>
              <a:cs typeface="+mn-ea"/>
              <a:sym typeface="+mn-lt"/>
            </a:endParaRPr>
          </a:p>
          <a:p>
            <a:pPr>
              <a:lnSpc>
                <a:spcPct val="120000"/>
              </a:lnSpc>
            </a:pPr>
            <a:r>
              <a:rPr lang="zh-CN" altLang="en-US" sz="1600" i="0" dirty="0">
                <a:solidFill>
                  <a:schemeClr val="tx2"/>
                </a:solidFill>
                <a:effectLst/>
                <a:cs typeface="+mn-ea"/>
                <a:sym typeface="+mn-lt"/>
              </a:rPr>
              <a:t>1. 合伙人原则</a:t>
            </a:r>
            <a:endParaRPr lang="zh-CN" altLang="en-US" sz="1600" i="0" dirty="0">
              <a:solidFill>
                <a:schemeClr val="tx2"/>
              </a:solidFill>
              <a:effectLst/>
              <a:cs typeface="+mn-ea"/>
              <a:sym typeface="+mn-lt"/>
            </a:endParaRPr>
          </a:p>
          <a:p>
            <a:pPr>
              <a:lnSpc>
                <a:spcPct val="120000"/>
              </a:lnSpc>
            </a:pPr>
            <a:r>
              <a:rPr lang="zh-CN" altLang="en-US" sz="1600" i="0" dirty="0">
                <a:solidFill>
                  <a:schemeClr val="tx2"/>
                </a:solidFill>
                <a:effectLst/>
                <a:cs typeface="+mn-ea"/>
                <a:sym typeface="+mn-lt"/>
              </a:rPr>
              <a:t>一般企业都是招聘“员工”，而员工都是在做“工作”，但创业团队需要招的是“合伙人”，因为合伙人是来做“事业”的。</a:t>
            </a:r>
            <a:endParaRPr lang="zh-CN" altLang="en-US" sz="1600" i="0" dirty="0">
              <a:solidFill>
                <a:schemeClr val="tx2"/>
              </a:solidFill>
              <a:effectLst/>
              <a:cs typeface="+mn-ea"/>
              <a:sym typeface="+mn-lt"/>
            </a:endParaRPr>
          </a:p>
          <a:p>
            <a:pPr>
              <a:lnSpc>
                <a:spcPct val="120000"/>
              </a:lnSpc>
            </a:pPr>
            <a:r>
              <a:rPr lang="zh-CN" altLang="en-US" sz="1600" i="0" dirty="0">
                <a:solidFill>
                  <a:schemeClr val="tx2"/>
                </a:solidFill>
                <a:effectLst/>
                <a:cs typeface="+mn-ea"/>
                <a:sym typeface="+mn-lt"/>
              </a:rPr>
              <a:t>2. 团队原则</a:t>
            </a:r>
            <a:endParaRPr lang="zh-CN" altLang="en-US" sz="1600" i="0" dirty="0">
              <a:solidFill>
                <a:schemeClr val="tx2"/>
              </a:solidFill>
              <a:effectLst/>
              <a:cs typeface="+mn-ea"/>
              <a:sym typeface="+mn-lt"/>
            </a:endParaRPr>
          </a:p>
          <a:p>
            <a:pPr>
              <a:lnSpc>
                <a:spcPct val="120000"/>
              </a:lnSpc>
            </a:pPr>
            <a:r>
              <a:rPr lang="zh-CN" altLang="en-US" sz="1600" i="0" dirty="0">
                <a:solidFill>
                  <a:schemeClr val="tx2"/>
                </a:solidFill>
                <a:effectLst/>
                <a:cs typeface="+mn-ea"/>
                <a:sym typeface="+mn-lt"/>
              </a:rPr>
              <a:t>团队是企业凝聚力的基础，成败是整体的而非个人的，成员能够同甘共苦。</a:t>
            </a:r>
            <a:endParaRPr lang="zh-CN" altLang="en-US" sz="1600" i="0" dirty="0">
              <a:solidFill>
                <a:schemeClr val="tx2"/>
              </a:solidFill>
              <a:effectLst/>
              <a:cs typeface="+mn-ea"/>
              <a:sym typeface="+mn-lt"/>
            </a:endParaRPr>
          </a:p>
          <a:p>
            <a:pPr>
              <a:lnSpc>
                <a:spcPct val="120000"/>
              </a:lnSpc>
            </a:pPr>
            <a:r>
              <a:rPr lang="zh-CN" altLang="en-US" sz="1600" i="0" dirty="0">
                <a:solidFill>
                  <a:schemeClr val="tx2"/>
                </a:solidFill>
                <a:effectLst/>
                <a:cs typeface="+mn-ea"/>
                <a:sym typeface="+mn-lt"/>
              </a:rPr>
              <a:t>3. 激情原则</a:t>
            </a:r>
            <a:endParaRPr lang="zh-CN" altLang="en-US" sz="1600" i="0" dirty="0">
              <a:solidFill>
                <a:schemeClr val="tx2"/>
              </a:solidFill>
              <a:effectLst/>
              <a:cs typeface="+mn-ea"/>
              <a:sym typeface="+mn-lt"/>
            </a:endParaRPr>
          </a:p>
          <a:p>
            <a:pPr>
              <a:lnSpc>
                <a:spcPct val="120000"/>
              </a:lnSpc>
            </a:pPr>
            <a:r>
              <a:rPr lang="zh-CN" altLang="en-US" sz="1600" i="0" dirty="0">
                <a:solidFill>
                  <a:schemeClr val="tx2"/>
                </a:solidFill>
                <a:effectLst/>
                <a:cs typeface="+mn-ea"/>
                <a:sym typeface="+mn-lt"/>
              </a:rPr>
              <a:t>激情是衡量一个人是否能够成功的基础标准。</a:t>
            </a:r>
            <a:endParaRPr lang="zh-CN" altLang="en-US" sz="1600" i="0" dirty="0">
              <a:solidFill>
                <a:schemeClr val="tx2"/>
              </a:solidFill>
              <a:effectLst/>
              <a:cs typeface="+mn-ea"/>
              <a:sym typeface="+mn-lt"/>
            </a:endParaRPr>
          </a:p>
          <a:p>
            <a:pPr>
              <a:lnSpc>
                <a:spcPct val="120000"/>
              </a:lnSpc>
            </a:pPr>
            <a:r>
              <a:rPr lang="zh-CN" altLang="en-US" sz="1600" i="0" dirty="0">
                <a:solidFill>
                  <a:schemeClr val="tx2"/>
                </a:solidFill>
                <a:effectLst/>
                <a:cs typeface="+mn-ea"/>
                <a:sym typeface="+mn-lt"/>
              </a:rPr>
              <a:t>4. 互补原则</a:t>
            </a:r>
            <a:endParaRPr lang="zh-CN" altLang="en-US" sz="1600" i="0" dirty="0">
              <a:solidFill>
                <a:schemeClr val="tx2"/>
              </a:solidFill>
              <a:effectLst/>
              <a:cs typeface="+mn-ea"/>
              <a:sym typeface="+mn-lt"/>
            </a:endParaRPr>
          </a:p>
          <a:p>
            <a:pPr>
              <a:lnSpc>
                <a:spcPct val="120000"/>
              </a:lnSpc>
            </a:pPr>
            <a:r>
              <a:rPr lang="zh-CN" altLang="en-US" sz="1600" i="0" dirty="0">
                <a:solidFill>
                  <a:schemeClr val="tx2"/>
                </a:solidFill>
                <a:effectLst/>
                <a:cs typeface="+mn-ea"/>
                <a:sym typeface="+mn-lt"/>
              </a:rPr>
              <a:t>创业成功的关键是建立优势互补的团队。</a:t>
            </a:r>
            <a:endParaRPr lang="zh-CN" altLang="en-US" sz="1600" i="0" dirty="0">
              <a:solidFill>
                <a:schemeClr val="tx2"/>
              </a:solidFill>
              <a:effectLst/>
              <a:cs typeface="+mn-ea"/>
              <a:sym typeface="+mn-lt"/>
            </a:endParaRPr>
          </a:p>
        </p:txBody>
      </p:sp>
      <p:grpSp>
        <p:nvGrpSpPr>
          <p:cNvPr id="82" name="组合 81"/>
          <p:cNvGrpSpPr/>
          <p:nvPr/>
        </p:nvGrpSpPr>
        <p:grpSpPr>
          <a:xfrm rot="0">
            <a:off x="760095" y="1235710"/>
            <a:ext cx="6656705" cy="5232400"/>
            <a:chOff x="1299672" y="1879285"/>
            <a:chExt cx="7171203" cy="5434052"/>
          </a:xfrm>
        </p:grpSpPr>
        <p:sp>
          <p:nvSpPr>
            <p:cNvPr id="83" name="平行四边形 82"/>
            <p:cNvSpPr/>
            <p:nvPr/>
          </p:nvSpPr>
          <p:spPr>
            <a:xfrm flipH="1">
              <a:off x="7004932" y="1879285"/>
              <a:ext cx="1465943" cy="5434052"/>
            </a:xfrm>
            <a:prstGeom prst="parallelogram">
              <a:avLst>
                <a:gd name="adj" fmla="val 68565"/>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矩形 83"/>
            <p:cNvSpPr/>
            <p:nvPr/>
          </p:nvSpPr>
          <p:spPr>
            <a:xfrm>
              <a:off x="1299672" y="1879285"/>
              <a:ext cx="5913928" cy="430942"/>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矩形 5"/>
          <p:cNvSpPr/>
          <p:nvPr/>
        </p:nvSpPr>
        <p:spPr>
          <a:xfrm>
            <a:off x="7311390" y="1341755"/>
            <a:ext cx="4678045" cy="4810760"/>
          </a:xfrm>
          <a:prstGeom prst="rect">
            <a:avLst/>
          </a:prstGeom>
        </p:spPr>
        <p:txBody>
          <a:bodyPr wrap="square">
            <a:spAutoFit/>
          </a:bodyPr>
          <a:p>
            <a:pPr>
              <a:lnSpc>
                <a:spcPct val="120000"/>
              </a:lnSpc>
            </a:pPr>
            <a:r>
              <a:rPr lang="zh-CN" altLang="en-US" sz="1600" i="0" dirty="0">
                <a:solidFill>
                  <a:schemeClr val="tx2"/>
                </a:solidFill>
                <a:effectLst/>
                <a:cs typeface="+mn-ea"/>
                <a:sym typeface="+mn-lt"/>
              </a:rPr>
              <a:t>（二）组建团队五要素</a:t>
            </a:r>
            <a:endParaRPr lang="zh-CN" altLang="en-US" sz="1600" i="0" dirty="0">
              <a:solidFill>
                <a:schemeClr val="tx2"/>
              </a:solidFill>
              <a:effectLst/>
              <a:cs typeface="+mn-ea"/>
              <a:sym typeface="+mn-lt"/>
            </a:endParaRPr>
          </a:p>
          <a:p>
            <a:pPr>
              <a:lnSpc>
                <a:spcPct val="120000"/>
              </a:lnSpc>
            </a:pPr>
            <a:r>
              <a:rPr lang="zh-CN" altLang="en-US" sz="1600" i="0" dirty="0">
                <a:solidFill>
                  <a:schemeClr val="tx2"/>
                </a:solidFill>
                <a:effectLst/>
                <a:cs typeface="+mn-ea"/>
                <a:sym typeface="+mn-lt"/>
              </a:rPr>
              <a:t>1. 目标（Purpose）</a:t>
            </a:r>
            <a:endParaRPr lang="zh-CN" altLang="en-US" sz="1600" i="0" dirty="0">
              <a:solidFill>
                <a:schemeClr val="tx2"/>
              </a:solidFill>
              <a:effectLst/>
              <a:cs typeface="+mn-ea"/>
              <a:sym typeface="+mn-lt"/>
            </a:endParaRPr>
          </a:p>
          <a:p>
            <a:pPr>
              <a:lnSpc>
                <a:spcPct val="120000"/>
              </a:lnSpc>
            </a:pPr>
            <a:r>
              <a:rPr lang="zh-CN" altLang="en-US" sz="1600" i="0" dirty="0">
                <a:solidFill>
                  <a:schemeClr val="tx2"/>
                </a:solidFill>
                <a:effectLst/>
                <a:cs typeface="+mn-ea"/>
                <a:sym typeface="+mn-lt"/>
              </a:rPr>
              <a:t>创业团队应该设立一个既定的共同目标，为团队成员导航，让成员知道努力的方向。</a:t>
            </a:r>
            <a:endParaRPr lang="zh-CN" altLang="en-US" sz="1600" i="0" dirty="0">
              <a:solidFill>
                <a:schemeClr val="tx2"/>
              </a:solidFill>
              <a:effectLst/>
              <a:cs typeface="+mn-ea"/>
              <a:sym typeface="+mn-lt"/>
            </a:endParaRPr>
          </a:p>
          <a:p>
            <a:pPr>
              <a:lnSpc>
                <a:spcPct val="120000"/>
              </a:lnSpc>
            </a:pPr>
            <a:r>
              <a:rPr lang="zh-CN" altLang="en-US" sz="1600" i="0" dirty="0">
                <a:solidFill>
                  <a:schemeClr val="tx2"/>
                </a:solidFill>
                <a:effectLst/>
                <a:cs typeface="+mn-ea"/>
                <a:sym typeface="+mn-lt"/>
              </a:rPr>
              <a:t>2. 人（People）</a:t>
            </a:r>
            <a:endParaRPr lang="zh-CN" altLang="en-US" sz="1600" i="0" dirty="0">
              <a:solidFill>
                <a:schemeClr val="tx2"/>
              </a:solidFill>
              <a:effectLst/>
              <a:cs typeface="+mn-ea"/>
              <a:sym typeface="+mn-lt"/>
            </a:endParaRPr>
          </a:p>
          <a:p>
            <a:pPr>
              <a:lnSpc>
                <a:spcPct val="120000"/>
              </a:lnSpc>
            </a:pPr>
            <a:r>
              <a:rPr lang="zh-CN" altLang="en-US" sz="1600" i="0" dirty="0">
                <a:solidFill>
                  <a:schemeClr val="tx2"/>
                </a:solidFill>
                <a:effectLst/>
                <a:cs typeface="+mn-ea"/>
                <a:sym typeface="+mn-lt"/>
              </a:rPr>
              <a:t>创业团队的构成是人，在新创企业中，人力资源是所有创业资源中最重要、最活跃的资源。</a:t>
            </a:r>
            <a:endParaRPr lang="zh-CN" altLang="en-US" sz="1600" i="0" dirty="0">
              <a:solidFill>
                <a:schemeClr val="tx2"/>
              </a:solidFill>
              <a:effectLst/>
              <a:cs typeface="+mn-ea"/>
              <a:sym typeface="+mn-lt"/>
            </a:endParaRPr>
          </a:p>
          <a:p>
            <a:pPr>
              <a:lnSpc>
                <a:spcPct val="120000"/>
              </a:lnSpc>
            </a:pPr>
            <a:r>
              <a:rPr lang="zh-CN" altLang="en-US" sz="1600" i="0" dirty="0">
                <a:solidFill>
                  <a:schemeClr val="tx2"/>
                </a:solidFill>
                <a:effectLst/>
                <a:cs typeface="+mn-ea"/>
                <a:sym typeface="+mn-lt"/>
              </a:rPr>
              <a:t>3. 权限（Power）</a:t>
            </a:r>
            <a:endParaRPr lang="zh-CN" altLang="en-US" sz="1600" i="0" dirty="0">
              <a:solidFill>
                <a:schemeClr val="tx2"/>
              </a:solidFill>
              <a:effectLst/>
              <a:cs typeface="+mn-ea"/>
              <a:sym typeface="+mn-lt"/>
            </a:endParaRPr>
          </a:p>
          <a:p>
            <a:pPr>
              <a:lnSpc>
                <a:spcPct val="120000"/>
              </a:lnSpc>
            </a:pPr>
            <a:r>
              <a:rPr lang="zh-CN" altLang="en-US" sz="1600" i="0" dirty="0">
                <a:solidFill>
                  <a:schemeClr val="tx2"/>
                </a:solidFill>
                <a:effectLst/>
                <a:cs typeface="+mn-ea"/>
                <a:sym typeface="+mn-lt"/>
              </a:rPr>
              <a:t>为了实现创业团队成员的良好合作，赋予每个成员一定的权力是必要的。</a:t>
            </a:r>
            <a:endParaRPr lang="zh-CN" altLang="en-US" sz="1600" i="0" dirty="0">
              <a:solidFill>
                <a:schemeClr val="tx2"/>
              </a:solidFill>
              <a:effectLst/>
              <a:cs typeface="+mn-ea"/>
              <a:sym typeface="+mn-lt"/>
            </a:endParaRPr>
          </a:p>
          <a:p>
            <a:pPr>
              <a:lnSpc>
                <a:spcPct val="120000"/>
              </a:lnSpc>
            </a:pPr>
            <a:r>
              <a:rPr lang="zh-CN" altLang="en-US" sz="1600" i="0" dirty="0">
                <a:solidFill>
                  <a:schemeClr val="tx2"/>
                </a:solidFill>
                <a:effectLst/>
                <a:cs typeface="+mn-ea"/>
                <a:sym typeface="+mn-lt"/>
              </a:rPr>
              <a:t>4. 定位（Place）</a:t>
            </a:r>
            <a:endParaRPr lang="zh-CN" altLang="en-US" sz="1600" i="0" dirty="0">
              <a:solidFill>
                <a:schemeClr val="tx2"/>
              </a:solidFill>
              <a:effectLst/>
              <a:cs typeface="+mn-ea"/>
              <a:sym typeface="+mn-lt"/>
            </a:endParaRPr>
          </a:p>
          <a:p>
            <a:pPr>
              <a:lnSpc>
                <a:spcPct val="120000"/>
              </a:lnSpc>
            </a:pPr>
            <a:r>
              <a:rPr lang="zh-CN" altLang="en-US" sz="1600" i="0" dirty="0">
                <a:solidFill>
                  <a:schemeClr val="tx2"/>
                </a:solidFill>
                <a:effectLst/>
                <a:cs typeface="+mn-ea"/>
                <a:sym typeface="+mn-lt"/>
              </a:rPr>
              <a:t>定位指的是创业团队中的具体成员在创业活动中扮演什么角色，也就是创业团队的角色分工问题。</a:t>
            </a:r>
            <a:endParaRPr lang="zh-CN" altLang="en-US" sz="1600" i="0" dirty="0">
              <a:solidFill>
                <a:schemeClr val="tx2"/>
              </a:solidFill>
              <a:effectLst/>
              <a:cs typeface="+mn-ea"/>
              <a:sym typeface="+mn-lt"/>
            </a:endParaRPr>
          </a:p>
          <a:p>
            <a:pPr>
              <a:lnSpc>
                <a:spcPct val="120000"/>
              </a:lnSpc>
            </a:pPr>
            <a:r>
              <a:rPr lang="zh-CN" altLang="en-US" sz="1600" i="0" dirty="0">
                <a:solidFill>
                  <a:schemeClr val="tx2"/>
                </a:solidFill>
                <a:effectLst/>
                <a:cs typeface="+mn-ea"/>
                <a:sym typeface="+mn-lt"/>
              </a:rPr>
              <a:t>5. 计划（Plan）</a:t>
            </a:r>
            <a:endParaRPr lang="zh-CN" altLang="en-US" sz="1600" i="0" dirty="0">
              <a:solidFill>
                <a:schemeClr val="tx2"/>
              </a:solidFill>
              <a:effectLst/>
              <a:cs typeface="+mn-ea"/>
              <a:sym typeface="+mn-lt"/>
            </a:endParaRPr>
          </a:p>
          <a:p>
            <a:pPr>
              <a:lnSpc>
                <a:spcPct val="120000"/>
              </a:lnSpc>
            </a:pPr>
            <a:r>
              <a:rPr lang="zh-CN" altLang="en-US" sz="1600" i="0" dirty="0">
                <a:solidFill>
                  <a:schemeClr val="tx2"/>
                </a:solidFill>
                <a:effectLst/>
                <a:cs typeface="+mn-ea"/>
                <a:sym typeface="+mn-lt"/>
              </a:rPr>
              <a:t>计划是创业团队未来的发展规划，同时也是目标和定位的具体体现。</a:t>
            </a:r>
            <a:endParaRPr lang="zh-CN" altLang="en-US" sz="1600" i="0" dirty="0">
              <a:solidFill>
                <a:schemeClr val="tx2"/>
              </a:solidFill>
              <a:effectLst/>
              <a:cs typeface="+mn-ea"/>
              <a:sym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685" y="415925"/>
            <a:ext cx="507809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二、创业团队的运行法则</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 name="椭圆 12"/>
          <p:cNvSpPr/>
          <p:nvPr>
            <p:custDataLst>
              <p:tags r:id="rId1"/>
            </p:custDataLst>
          </p:nvPr>
        </p:nvSpPr>
        <p:spPr>
          <a:xfrm>
            <a:off x="7173595" y="3406775"/>
            <a:ext cx="1007745" cy="1007745"/>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6" name="KSO_Shape"/>
          <p:cNvSpPr/>
          <p:nvPr>
            <p:custDataLst>
              <p:tags r:id="rId2"/>
            </p:custDataLst>
          </p:nvPr>
        </p:nvSpPr>
        <p:spPr bwMode="auto">
          <a:xfrm>
            <a:off x="7466330" y="3698240"/>
            <a:ext cx="422275" cy="435610"/>
          </a:xfrm>
          <a:custGeom>
            <a:avLst/>
            <a:gdLst>
              <a:gd name="T0" fmla="*/ 705908 w 4388"/>
              <a:gd name="T1" fmla="*/ 0 h 4523"/>
              <a:gd name="T2" fmla="*/ 293567 w 4388"/>
              <a:gd name="T3" fmla="*/ 424129 h 4523"/>
              <a:gd name="T4" fmla="*/ 924083 w 4388"/>
              <a:gd name="T5" fmla="*/ 624611 h 4523"/>
              <a:gd name="T6" fmla="*/ 705908 w 4388"/>
              <a:gd name="T7" fmla="*/ 0 h 4523"/>
              <a:gd name="T8" fmla="*/ 0 w 4388"/>
              <a:gd name="T9" fmla="*/ 629244 h 4523"/>
              <a:gd name="T10" fmla="*/ 0 w 4388"/>
              <a:gd name="T11" fmla="*/ 987247 h 4523"/>
              <a:gd name="T12" fmla="*/ 165526 w 4388"/>
              <a:gd name="T13" fmla="*/ 987247 h 4523"/>
              <a:gd name="T14" fmla="*/ 165526 w 4388"/>
              <a:gd name="T15" fmla="*/ 1905000 h 4523"/>
              <a:gd name="T16" fmla="*/ 1682639 w 4388"/>
              <a:gd name="T17" fmla="*/ 1905000 h 4523"/>
              <a:gd name="T18" fmla="*/ 1682639 w 4388"/>
              <a:gd name="T19" fmla="*/ 987247 h 4523"/>
              <a:gd name="T20" fmla="*/ 1848165 w 4388"/>
              <a:gd name="T21" fmla="*/ 987247 h 4523"/>
              <a:gd name="T22" fmla="*/ 1848165 w 4388"/>
              <a:gd name="T23" fmla="*/ 629244 h 4523"/>
              <a:gd name="T24" fmla="*/ 0 w 4388"/>
              <a:gd name="T25" fmla="*/ 629244 h 4523"/>
              <a:gd name="T26" fmla="*/ 1142257 w 4388"/>
              <a:gd name="T27" fmla="*/ 0 h 4523"/>
              <a:gd name="T28" fmla="*/ 924083 w 4388"/>
              <a:gd name="T29" fmla="*/ 624611 h 4523"/>
              <a:gd name="T30" fmla="*/ 1554177 w 4388"/>
              <a:gd name="T31" fmla="*/ 424129 h 4523"/>
              <a:gd name="T32" fmla="*/ 1142257 w 4388"/>
              <a:gd name="T33" fmla="*/ 0 h 45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88" h="4523">
                <a:moveTo>
                  <a:pt x="1676" y="0"/>
                </a:moveTo>
                <a:lnTo>
                  <a:pt x="697" y="1007"/>
                </a:lnTo>
                <a:lnTo>
                  <a:pt x="2194" y="1483"/>
                </a:lnTo>
                <a:lnTo>
                  <a:pt x="1676" y="0"/>
                </a:lnTo>
                <a:close/>
                <a:moveTo>
                  <a:pt x="0" y="1494"/>
                </a:moveTo>
                <a:lnTo>
                  <a:pt x="0" y="2344"/>
                </a:lnTo>
                <a:lnTo>
                  <a:pt x="393" y="2344"/>
                </a:lnTo>
                <a:lnTo>
                  <a:pt x="393" y="4523"/>
                </a:lnTo>
                <a:lnTo>
                  <a:pt x="3995" y="4523"/>
                </a:lnTo>
                <a:lnTo>
                  <a:pt x="3995" y="2344"/>
                </a:lnTo>
                <a:lnTo>
                  <a:pt x="4388" y="2344"/>
                </a:lnTo>
                <a:lnTo>
                  <a:pt x="4388" y="1494"/>
                </a:lnTo>
                <a:lnTo>
                  <a:pt x="0" y="1494"/>
                </a:lnTo>
                <a:close/>
                <a:moveTo>
                  <a:pt x="2712" y="0"/>
                </a:moveTo>
                <a:lnTo>
                  <a:pt x="2194" y="1483"/>
                </a:lnTo>
                <a:lnTo>
                  <a:pt x="3690" y="1007"/>
                </a:lnTo>
                <a:lnTo>
                  <a:pt x="2712" y="0"/>
                </a:lnTo>
                <a:close/>
              </a:path>
            </a:pathLst>
          </a:custGeom>
          <a:solidFill>
            <a:sysClr val="window" lastClr="FFFFFF"/>
          </a:solidFill>
          <a:ln>
            <a:noFill/>
          </a:ln>
        </p:spPr>
        <p:txBody>
          <a:bodyPr tIns="684000" anchor="ctr">
            <a:normAutofit fontScale="25000" lnSpcReduction="20000"/>
            <a:scene3d>
              <a:camera prst="orthographicFront"/>
              <a:lightRig rig="threePt" dir="t"/>
            </a:scene3d>
            <a:sp3d>
              <a:contourClr>
                <a:srgbClr val="FFFFFF"/>
              </a:contourClr>
            </a:sp3d>
          </a:bodyPr>
          <a:p>
            <a:pPr algn="ctr">
              <a:defRPr/>
            </a:pPr>
            <a:endParaRPr lang="zh-CN" altLang="en-US" dirty="0">
              <a:solidFill>
                <a:srgbClr val="FFFFFF"/>
              </a:solidFill>
              <a:sym typeface="Arial" panose="020B0604020202020204" pitchFamily="34" charset="0"/>
            </a:endParaRPr>
          </a:p>
        </p:txBody>
      </p:sp>
      <p:sp>
        <p:nvSpPr>
          <p:cNvPr id="19" name="椭圆 18"/>
          <p:cNvSpPr/>
          <p:nvPr>
            <p:custDataLst>
              <p:tags r:id="rId3"/>
            </p:custDataLst>
          </p:nvPr>
        </p:nvSpPr>
        <p:spPr>
          <a:xfrm>
            <a:off x="6386195" y="2033270"/>
            <a:ext cx="1007745" cy="100774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endParaRPr lang="zh-CN" altLang="en-US">
              <a:sym typeface="Arial" panose="020B0604020202020204" pitchFamily="34" charset="0"/>
            </a:endParaRPr>
          </a:p>
        </p:txBody>
      </p:sp>
      <p:sp>
        <p:nvSpPr>
          <p:cNvPr id="22" name="KSO_Shape"/>
          <p:cNvSpPr/>
          <p:nvPr>
            <p:custDataLst>
              <p:tags r:id="rId4"/>
            </p:custDataLst>
          </p:nvPr>
        </p:nvSpPr>
        <p:spPr>
          <a:xfrm>
            <a:off x="6678930" y="2263140"/>
            <a:ext cx="422275" cy="547370"/>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bIns="684000" anchor="ctr">
            <a:normAutofit fontScale="25000" lnSpcReduction="20000"/>
          </a:bodyPr>
          <a:p>
            <a:pPr algn="ctr" eaLnBrk="1" hangingPunct="1">
              <a:spcBef>
                <a:spcPts val="0"/>
              </a:spcBef>
              <a:spcAft>
                <a:spcPts val="0"/>
              </a:spcAft>
              <a:defRPr/>
            </a:pPr>
            <a:endParaRPr lang="zh-CN" altLang="en-US" dirty="0">
              <a:solidFill>
                <a:srgbClr val="FFFFFF"/>
              </a:solidFill>
              <a:sym typeface="Arial" panose="020B0604020202020204" pitchFamily="34" charset="0"/>
            </a:endParaRPr>
          </a:p>
        </p:txBody>
      </p:sp>
      <p:sp>
        <p:nvSpPr>
          <p:cNvPr id="25" name="椭圆 24"/>
          <p:cNvSpPr/>
          <p:nvPr>
            <p:custDataLst>
              <p:tags r:id="rId5"/>
            </p:custDataLst>
          </p:nvPr>
        </p:nvSpPr>
        <p:spPr>
          <a:xfrm>
            <a:off x="4016375" y="3382010"/>
            <a:ext cx="1007745" cy="100774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30" name="KSO_Shape"/>
          <p:cNvSpPr/>
          <p:nvPr>
            <p:custDataLst>
              <p:tags r:id="rId6"/>
            </p:custDataLst>
          </p:nvPr>
        </p:nvSpPr>
        <p:spPr bwMode="auto">
          <a:xfrm rot="1800000">
            <a:off x="4337050" y="3550285"/>
            <a:ext cx="367030" cy="601980"/>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31" name="椭圆 30"/>
          <p:cNvSpPr/>
          <p:nvPr>
            <p:custDataLst>
              <p:tags r:id="rId7"/>
            </p:custDataLst>
          </p:nvPr>
        </p:nvSpPr>
        <p:spPr>
          <a:xfrm>
            <a:off x="4799965" y="2033270"/>
            <a:ext cx="1007745" cy="100774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32" name="KSO_Shape"/>
          <p:cNvSpPr/>
          <p:nvPr>
            <p:custDataLst>
              <p:tags r:id="rId8"/>
            </p:custDataLst>
          </p:nvPr>
        </p:nvSpPr>
        <p:spPr bwMode="auto">
          <a:xfrm>
            <a:off x="5027930" y="2242820"/>
            <a:ext cx="552450" cy="563245"/>
          </a:xfrm>
          <a:custGeom>
            <a:avLst/>
            <a:gdLst>
              <a:gd name="T0" fmla="*/ 2147483646 w 4946"/>
              <a:gd name="T1" fmla="*/ 0 h 5041"/>
              <a:gd name="T2" fmla="*/ 2147483646 w 4946"/>
              <a:gd name="T3" fmla="*/ 2147483646 h 5041"/>
              <a:gd name="T4" fmla="*/ 2147483646 w 4946"/>
              <a:gd name="T5" fmla="*/ 2147483646 h 5041"/>
              <a:gd name="T6" fmla="*/ 2147483646 w 4946"/>
              <a:gd name="T7" fmla="*/ 2147483646 h 5041"/>
              <a:gd name="T8" fmla="*/ 2147483646 w 4946"/>
              <a:gd name="T9" fmla="*/ 2147483646 h 5041"/>
              <a:gd name="T10" fmla="*/ 2147483646 w 4946"/>
              <a:gd name="T11" fmla="*/ 2147483646 h 5041"/>
              <a:gd name="T12" fmla="*/ 2147483646 w 4946"/>
              <a:gd name="T13" fmla="*/ 2147483646 h 5041"/>
              <a:gd name="T14" fmla="*/ 2147483646 w 4946"/>
              <a:gd name="T15" fmla="*/ 2147483646 h 5041"/>
              <a:gd name="T16" fmla="*/ 2147483646 w 4946"/>
              <a:gd name="T17" fmla="*/ 2147483646 h 5041"/>
              <a:gd name="T18" fmla="*/ 2147483646 w 4946"/>
              <a:gd name="T19" fmla="*/ 2147483646 h 5041"/>
              <a:gd name="T20" fmla="*/ 2147483646 w 4946"/>
              <a:gd name="T21" fmla="*/ 2147483646 h 5041"/>
              <a:gd name="T22" fmla="*/ 2147483646 w 4946"/>
              <a:gd name="T23" fmla="*/ 2147483646 h 5041"/>
              <a:gd name="T24" fmla="*/ 2147483646 w 4946"/>
              <a:gd name="T25" fmla="*/ 2147483646 h 5041"/>
              <a:gd name="T26" fmla="*/ 2147483646 w 4946"/>
              <a:gd name="T27" fmla="*/ 2147483646 h 5041"/>
              <a:gd name="T28" fmla="*/ 2147483646 w 4946"/>
              <a:gd name="T29" fmla="*/ 2147483646 h 5041"/>
              <a:gd name="T30" fmla="*/ 2147483646 w 4946"/>
              <a:gd name="T31" fmla="*/ 2147483646 h 5041"/>
              <a:gd name="T32" fmla="*/ 2147483646 w 4946"/>
              <a:gd name="T33" fmla="*/ 2147483646 h 5041"/>
              <a:gd name="T34" fmla="*/ 2147483646 w 4946"/>
              <a:gd name="T35" fmla="*/ 2147483646 h 5041"/>
              <a:gd name="T36" fmla="*/ 2147483646 w 4946"/>
              <a:gd name="T37" fmla="*/ 2147483646 h 5041"/>
              <a:gd name="T38" fmla="*/ 2147483646 w 4946"/>
              <a:gd name="T39" fmla="*/ 2147483646 h 5041"/>
              <a:gd name="T40" fmla="*/ 2147483646 w 4946"/>
              <a:gd name="T41" fmla="*/ 2147483646 h 5041"/>
              <a:gd name="T42" fmla="*/ 2147483646 w 4946"/>
              <a:gd name="T43" fmla="*/ 2147483646 h 5041"/>
              <a:gd name="T44" fmla="*/ 2147483646 w 4946"/>
              <a:gd name="T45" fmla="*/ 2147483646 h 5041"/>
              <a:gd name="T46" fmla="*/ 2147483646 w 4946"/>
              <a:gd name="T47" fmla="*/ 2147483646 h 5041"/>
              <a:gd name="T48" fmla="*/ 2147483646 w 4946"/>
              <a:gd name="T49" fmla="*/ 2147483646 h 5041"/>
              <a:gd name="T50" fmla="*/ 2147483646 w 4946"/>
              <a:gd name="T51" fmla="*/ 2147483646 h 5041"/>
              <a:gd name="T52" fmla="*/ 2147483646 w 4946"/>
              <a:gd name="T53" fmla="*/ 2147483646 h 5041"/>
              <a:gd name="T54" fmla="*/ 0 w 4946"/>
              <a:gd name="T55" fmla="*/ 2147483646 h 5041"/>
              <a:gd name="T56" fmla="*/ 2147483646 w 4946"/>
              <a:gd name="T57" fmla="*/ 2147483646 h 5041"/>
              <a:gd name="T58" fmla="*/ 2147483646 w 4946"/>
              <a:gd name="T59" fmla="*/ 2147483646 h 5041"/>
              <a:gd name="T60" fmla="*/ 2147483646 w 4946"/>
              <a:gd name="T61" fmla="*/ 2147483646 h 5041"/>
              <a:gd name="T62" fmla="*/ 2147483646 w 4946"/>
              <a:gd name="T63" fmla="*/ 2147483646 h 5041"/>
              <a:gd name="T64" fmla="*/ 2147483646 w 4946"/>
              <a:gd name="T65" fmla="*/ 2147483646 h 5041"/>
              <a:gd name="T66" fmla="*/ 2147483646 w 4946"/>
              <a:gd name="T67" fmla="*/ 2147483646 h 5041"/>
              <a:gd name="T68" fmla="*/ 2147483646 w 4946"/>
              <a:gd name="T69" fmla="*/ 2147483646 h 5041"/>
              <a:gd name="T70" fmla="*/ 2147483646 w 4946"/>
              <a:gd name="T71" fmla="*/ 2147483646 h 5041"/>
              <a:gd name="T72" fmla="*/ 2147483646 w 4946"/>
              <a:gd name="T73" fmla="*/ 2147483646 h 5041"/>
              <a:gd name="T74" fmla="*/ 2147483646 w 4946"/>
              <a:gd name="T75" fmla="*/ 2147483646 h 5041"/>
              <a:gd name="T76" fmla="*/ 2147483646 w 4946"/>
              <a:gd name="T77" fmla="*/ 2147483646 h 5041"/>
              <a:gd name="T78" fmla="*/ 2147483646 w 4946"/>
              <a:gd name="T79" fmla="*/ 2147483646 h 5041"/>
              <a:gd name="T80" fmla="*/ 2147483646 w 4946"/>
              <a:gd name="T81" fmla="*/ 2147483646 h 5041"/>
              <a:gd name="T82" fmla="*/ 2147483646 w 4946"/>
              <a:gd name="T83" fmla="*/ 2147483646 h 5041"/>
              <a:gd name="T84" fmla="*/ 2147483646 w 4946"/>
              <a:gd name="T85" fmla="*/ 2147483646 h 5041"/>
              <a:gd name="T86" fmla="*/ 2147483646 w 4946"/>
              <a:gd name="T87" fmla="*/ 2147483646 h 5041"/>
              <a:gd name="T88" fmla="*/ 2147483646 w 4946"/>
              <a:gd name="T89" fmla="*/ 2147483646 h 5041"/>
              <a:gd name="T90" fmla="*/ 2147483646 w 4946"/>
              <a:gd name="T91" fmla="*/ 2147483646 h 5041"/>
              <a:gd name="T92" fmla="*/ 2147483646 w 4946"/>
              <a:gd name="T93" fmla="*/ 2147483646 h 5041"/>
              <a:gd name="T94" fmla="*/ 2147483646 w 4946"/>
              <a:gd name="T95" fmla="*/ 2147483646 h 5041"/>
              <a:gd name="T96" fmla="*/ 2147483646 w 4946"/>
              <a:gd name="T97" fmla="*/ 2147483646 h 5041"/>
              <a:gd name="T98" fmla="*/ 2147483646 w 4946"/>
              <a:gd name="T99" fmla="*/ 2147483646 h 5041"/>
              <a:gd name="T100" fmla="*/ 2147483646 w 4946"/>
              <a:gd name="T101" fmla="*/ 2147483646 h 5041"/>
              <a:gd name="T102" fmla="*/ 2147483646 w 4946"/>
              <a:gd name="T103" fmla="*/ 2147483646 h 5041"/>
              <a:gd name="T104" fmla="*/ 2147483646 w 4946"/>
              <a:gd name="T105" fmla="*/ 2147483646 h 5041"/>
              <a:gd name="T106" fmla="*/ 2147483646 w 4946"/>
              <a:gd name="T107" fmla="*/ 2147483646 h 5041"/>
              <a:gd name="T108" fmla="*/ 2147483646 w 4946"/>
              <a:gd name="T109" fmla="*/ 2147483646 h 5041"/>
              <a:gd name="T110" fmla="*/ 2147483646 w 4946"/>
              <a:gd name="T111" fmla="*/ 2147483646 h 5041"/>
              <a:gd name="T112" fmla="*/ 2147483646 w 4946"/>
              <a:gd name="T113" fmla="*/ 2147483646 h 5041"/>
              <a:gd name="T114" fmla="*/ 2147483646 w 4946"/>
              <a:gd name="T115" fmla="*/ 2147483646 h 5041"/>
              <a:gd name="T116" fmla="*/ 2147483646 w 4946"/>
              <a:gd name="T117" fmla="*/ 2147483646 h 50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946" h="5041">
                <a:moveTo>
                  <a:pt x="4946" y="532"/>
                </a:moveTo>
                <a:lnTo>
                  <a:pt x="4534" y="270"/>
                </a:lnTo>
                <a:lnTo>
                  <a:pt x="4106" y="0"/>
                </a:lnTo>
                <a:lnTo>
                  <a:pt x="2142" y="3139"/>
                </a:lnTo>
                <a:lnTo>
                  <a:pt x="2117" y="3136"/>
                </a:lnTo>
                <a:lnTo>
                  <a:pt x="2091" y="3134"/>
                </a:lnTo>
                <a:lnTo>
                  <a:pt x="2066" y="3133"/>
                </a:lnTo>
                <a:lnTo>
                  <a:pt x="2039" y="3133"/>
                </a:lnTo>
                <a:lnTo>
                  <a:pt x="2014" y="3134"/>
                </a:lnTo>
                <a:lnTo>
                  <a:pt x="1989" y="3136"/>
                </a:lnTo>
                <a:lnTo>
                  <a:pt x="1963" y="3138"/>
                </a:lnTo>
                <a:lnTo>
                  <a:pt x="1938" y="3142"/>
                </a:lnTo>
                <a:lnTo>
                  <a:pt x="1912" y="3147"/>
                </a:lnTo>
                <a:lnTo>
                  <a:pt x="1888" y="3153"/>
                </a:lnTo>
                <a:lnTo>
                  <a:pt x="1862" y="3160"/>
                </a:lnTo>
                <a:lnTo>
                  <a:pt x="1838" y="3168"/>
                </a:lnTo>
                <a:lnTo>
                  <a:pt x="1813" y="3177"/>
                </a:lnTo>
                <a:lnTo>
                  <a:pt x="1789" y="3188"/>
                </a:lnTo>
                <a:lnTo>
                  <a:pt x="1765" y="3200"/>
                </a:lnTo>
                <a:lnTo>
                  <a:pt x="1742" y="3212"/>
                </a:lnTo>
                <a:lnTo>
                  <a:pt x="1719" y="3226"/>
                </a:lnTo>
                <a:lnTo>
                  <a:pt x="1695" y="3242"/>
                </a:lnTo>
                <a:lnTo>
                  <a:pt x="1673" y="3259"/>
                </a:lnTo>
                <a:lnTo>
                  <a:pt x="1651" y="3277"/>
                </a:lnTo>
                <a:lnTo>
                  <a:pt x="1629" y="3297"/>
                </a:lnTo>
                <a:lnTo>
                  <a:pt x="1609" y="3317"/>
                </a:lnTo>
                <a:lnTo>
                  <a:pt x="1587" y="3339"/>
                </a:lnTo>
                <a:lnTo>
                  <a:pt x="1568" y="3363"/>
                </a:lnTo>
                <a:lnTo>
                  <a:pt x="1547" y="3388"/>
                </a:lnTo>
                <a:lnTo>
                  <a:pt x="1529" y="3415"/>
                </a:lnTo>
                <a:lnTo>
                  <a:pt x="1510" y="3442"/>
                </a:lnTo>
                <a:lnTo>
                  <a:pt x="1492" y="3472"/>
                </a:lnTo>
                <a:lnTo>
                  <a:pt x="1475" y="3503"/>
                </a:lnTo>
                <a:lnTo>
                  <a:pt x="1459" y="3536"/>
                </a:lnTo>
                <a:lnTo>
                  <a:pt x="1442" y="3570"/>
                </a:lnTo>
                <a:lnTo>
                  <a:pt x="1427" y="3605"/>
                </a:lnTo>
                <a:lnTo>
                  <a:pt x="1411" y="3653"/>
                </a:lnTo>
                <a:lnTo>
                  <a:pt x="1393" y="3699"/>
                </a:lnTo>
                <a:lnTo>
                  <a:pt x="1373" y="3744"/>
                </a:lnTo>
                <a:lnTo>
                  <a:pt x="1354" y="3787"/>
                </a:lnTo>
                <a:lnTo>
                  <a:pt x="1332" y="3828"/>
                </a:lnTo>
                <a:lnTo>
                  <a:pt x="1311" y="3868"/>
                </a:lnTo>
                <a:lnTo>
                  <a:pt x="1289" y="3908"/>
                </a:lnTo>
                <a:lnTo>
                  <a:pt x="1265" y="3944"/>
                </a:lnTo>
                <a:lnTo>
                  <a:pt x="1241" y="3981"/>
                </a:lnTo>
                <a:lnTo>
                  <a:pt x="1216" y="4016"/>
                </a:lnTo>
                <a:lnTo>
                  <a:pt x="1191" y="4048"/>
                </a:lnTo>
                <a:lnTo>
                  <a:pt x="1165" y="4081"/>
                </a:lnTo>
                <a:lnTo>
                  <a:pt x="1139" y="4111"/>
                </a:lnTo>
                <a:lnTo>
                  <a:pt x="1111" y="4141"/>
                </a:lnTo>
                <a:lnTo>
                  <a:pt x="1084" y="4170"/>
                </a:lnTo>
                <a:lnTo>
                  <a:pt x="1056" y="4197"/>
                </a:lnTo>
                <a:lnTo>
                  <a:pt x="1028" y="4222"/>
                </a:lnTo>
                <a:lnTo>
                  <a:pt x="999" y="4248"/>
                </a:lnTo>
                <a:lnTo>
                  <a:pt x="970" y="4271"/>
                </a:lnTo>
                <a:lnTo>
                  <a:pt x="940" y="4295"/>
                </a:lnTo>
                <a:lnTo>
                  <a:pt x="911" y="4316"/>
                </a:lnTo>
                <a:lnTo>
                  <a:pt x="881" y="4337"/>
                </a:lnTo>
                <a:lnTo>
                  <a:pt x="852" y="4356"/>
                </a:lnTo>
                <a:lnTo>
                  <a:pt x="821" y="4375"/>
                </a:lnTo>
                <a:lnTo>
                  <a:pt x="792" y="4393"/>
                </a:lnTo>
                <a:lnTo>
                  <a:pt x="761" y="4410"/>
                </a:lnTo>
                <a:lnTo>
                  <a:pt x="731" y="4425"/>
                </a:lnTo>
                <a:lnTo>
                  <a:pt x="701" y="4440"/>
                </a:lnTo>
                <a:lnTo>
                  <a:pt x="671" y="4455"/>
                </a:lnTo>
                <a:lnTo>
                  <a:pt x="641" y="4468"/>
                </a:lnTo>
                <a:lnTo>
                  <a:pt x="611" y="4480"/>
                </a:lnTo>
                <a:lnTo>
                  <a:pt x="582" y="4492"/>
                </a:lnTo>
                <a:lnTo>
                  <a:pt x="524" y="4513"/>
                </a:lnTo>
                <a:lnTo>
                  <a:pt x="468" y="4531"/>
                </a:lnTo>
                <a:lnTo>
                  <a:pt x="413" y="4547"/>
                </a:lnTo>
                <a:lnTo>
                  <a:pt x="359" y="4561"/>
                </a:lnTo>
                <a:lnTo>
                  <a:pt x="309" y="4572"/>
                </a:lnTo>
                <a:lnTo>
                  <a:pt x="261" y="4581"/>
                </a:lnTo>
                <a:lnTo>
                  <a:pt x="215" y="4588"/>
                </a:lnTo>
                <a:lnTo>
                  <a:pt x="174" y="4594"/>
                </a:lnTo>
                <a:lnTo>
                  <a:pt x="135" y="4598"/>
                </a:lnTo>
                <a:lnTo>
                  <a:pt x="102" y="4601"/>
                </a:lnTo>
                <a:lnTo>
                  <a:pt x="72" y="4603"/>
                </a:lnTo>
                <a:lnTo>
                  <a:pt x="47" y="4604"/>
                </a:lnTo>
                <a:lnTo>
                  <a:pt x="12" y="4605"/>
                </a:lnTo>
                <a:lnTo>
                  <a:pt x="0" y="4605"/>
                </a:lnTo>
                <a:lnTo>
                  <a:pt x="17" y="4616"/>
                </a:lnTo>
                <a:lnTo>
                  <a:pt x="68" y="4645"/>
                </a:lnTo>
                <a:lnTo>
                  <a:pt x="105" y="4666"/>
                </a:lnTo>
                <a:lnTo>
                  <a:pt x="150" y="4689"/>
                </a:lnTo>
                <a:lnTo>
                  <a:pt x="201" y="4714"/>
                </a:lnTo>
                <a:lnTo>
                  <a:pt x="258" y="4743"/>
                </a:lnTo>
                <a:lnTo>
                  <a:pt x="321" y="4773"/>
                </a:lnTo>
                <a:lnTo>
                  <a:pt x="390" y="4802"/>
                </a:lnTo>
                <a:lnTo>
                  <a:pt x="466" y="4833"/>
                </a:lnTo>
                <a:lnTo>
                  <a:pt x="545" y="4863"/>
                </a:lnTo>
                <a:lnTo>
                  <a:pt x="587" y="4878"/>
                </a:lnTo>
                <a:lnTo>
                  <a:pt x="630" y="4893"/>
                </a:lnTo>
                <a:lnTo>
                  <a:pt x="673" y="4908"/>
                </a:lnTo>
                <a:lnTo>
                  <a:pt x="718" y="4921"/>
                </a:lnTo>
                <a:lnTo>
                  <a:pt x="764" y="4935"/>
                </a:lnTo>
                <a:lnTo>
                  <a:pt x="811" y="4949"/>
                </a:lnTo>
                <a:lnTo>
                  <a:pt x="858" y="4961"/>
                </a:lnTo>
                <a:lnTo>
                  <a:pt x="907" y="4973"/>
                </a:lnTo>
                <a:lnTo>
                  <a:pt x="956" y="4983"/>
                </a:lnTo>
                <a:lnTo>
                  <a:pt x="1006" y="4995"/>
                </a:lnTo>
                <a:lnTo>
                  <a:pt x="1057" y="5004"/>
                </a:lnTo>
                <a:lnTo>
                  <a:pt x="1108" y="5012"/>
                </a:lnTo>
                <a:lnTo>
                  <a:pt x="1160" y="5020"/>
                </a:lnTo>
                <a:lnTo>
                  <a:pt x="1213" y="5026"/>
                </a:lnTo>
                <a:lnTo>
                  <a:pt x="1266" y="5032"/>
                </a:lnTo>
                <a:lnTo>
                  <a:pt x="1320" y="5036"/>
                </a:lnTo>
                <a:lnTo>
                  <a:pt x="1374" y="5039"/>
                </a:lnTo>
                <a:lnTo>
                  <a:pt x="1429" y="5040"/>
                </a:lnTo>
                <a:lnTo>
                  <a:pt x="1484" y="5041"/>
                </a:lnTo>
                <a:lnTo>
                  <a:pt x="1539" y="5040"/>
                </a:lnTo>
                <a:lnTo>
                  <a:pt x="1594" y="5037"/>
                </a:lnTo>
                <a:lnTo>
                  <a:pt x="1650" y="5033"/>
                </a:lnTo>
                <a:lnTo>
                  <a:pt x="1706" y="5027"/>
                </a:lnTo>
                <a:lnTo>
                  <a:pt x="1762" y="5019"/>
                </a:lnTo>
                <a:lnTo>
                  <a:pt x="1818" y="5010"/>
                </a:lnTo>
                <a:lnTo>
                  <a:pt x="1874" y="4999"/>
                </a:lnTo>
                <a:lnTo>
                  <a:pt x="1930" y="4985"/>
                </a:lnTo>
                <a:lnTo>
                  <a:pt x="1986" y="4970"/>
                </a:lnTo>
                <a:lnTo>
                  <a:pt x="2043" y="4953"/>
                </a:lnTo>
                <a:lnTo>
                  <a:pt x="2099" y="4933"/>
                </a:lnTo>
                <a:lnTo>
                  <a:pt x="2155" y="4912"/>
                </a:lnTo>
                <a:lnTo>
                  <a:pt x="2210" y="4888"/>
                </a:lnTo>
                <a:lnTo>
                  <a:pt x="2265" y="4862"/>
                </a:lnTo>
                <a:lnTo>
                  <a:pt x="2320" y="4834"/>
                </a:lnTo>
                <a:lnTo>
                  <a:pt x="2375" y="4802"/>
                </a:lnTo>
                <a:lnTo>
                  <a:pt x="2429" y="4768"/>
                </a:lnTo>
                <a:lnTo>
                  <a:pt x="2455" y="4751"/>
                </a:lnTo>
                <a:lnTo>
                  <a:pt x="2482" y="4733"/>
                </a:lnTo>
                <a:lnTo>
                  <a:pt x="2508" y="4713"/>
                </a:lnTo>
                <a:lnTo>
                  <a:pt x="2535" y="4694"/>
                </a:lnTo>
                <a:lnTo>
                  <a:pt x="2561" y="4673"/>
                </a:lnTo>
                <a:lnTo>
                  <a:pt x="2588" y="4652"/>
                </a:lnTo>
                <a:lnTo>
                  <a:pt x="2614" y="4630"/>
                </a:lnTo>
                <a:lnTo>
                  <a:pt x="2639" y="4608"/>
                </a:lnTo>
                <a:lnTo>
                  <a:pt x="2661" y="4588"/>
                </a:lnTo>
                <a:lnTo>
                  <a:pt x="2681" y="4569"/>
                </a:lnTo>
                <a:lnTo>
                  <a:pt x="2701" y="4547"/>
                </a:lnTo>
                <a:lnTo>
                  <a:pt x="2719" y="4527"/>
                </a:lnTo>
                <a:lnTo>
                  <a:pt x="2737" y="4506"/>
                </a:lnTo>
                <a:lnTo>
                  <a:pt x="2755" y="4483"/>
                </a:lnTo>
                <a:lnTo>
                  <a:pt x="2771" y="4461"/>
                </a:lnTo>
                <a:lnTo>
                  <a:pt x="2786" y="4438"/>
                </a:lnTo>
                <a:lnTo>
                  <a:pt x="2800" y="4415"/>
                </a:lnTo>
                <a:lnTo>
                  <a:pt x="2815" y="4392"/>
                </a:lnTo>
                <a:lnTo>
                  <a:pt x="2827" y="4367"/>
                </a:lnTo>
                <a:lnTo>
                  <a:pt x="2839" y="4344"/>
                </a:lnTo>
                <a:lnTo>
                  <a:pt x="2850" y="4319"/>
                </a:lnTo>
                <a:lnTo>
                  <a:pt x="2861" y="4294"/>
                </a:lnTo>
                <a:lnTo>
                  <a:pt x="2871" y="4268"/>
                </a:lnTo>
                <a:lnTo>
                  <a:pt x="2880" y="4243"/>
                </a:lnTo>
                <a:lnTo>
                  <a:pt x="2887" y="4217"/>
                </a:lnTo>
                <a:lnTo>
                  <a:pt x="2894" y="4192"/>
                </a:lnTo>
                <a:lnTo>
                  <a:pt x="2900" y="4166"/>
                </a:lnTo>
                <a:lnTo>
                  <a:pt x="2906" y="4140"/>
                </a:lnTo>
                <a:lnTo>
                  <a:pt x="2910" y="4113"/>
                </a:lnTo>
                <a:lnTo>
                  <a:pt x="2915" y="4087"/>
                </a:lnTo>
                <a:lnTo>
                  <a:pt x="2918" y="4061"/>
                </a:lnTo>
                <a:lnTo>
                  <a:pt x="2919" y="4034"/>
                </a:lnTo>
                <a:lnTo>
                  <a:pt x="2921" y="4008"/>
                </a:lnTo>
                <a:lnTo>
                  <a:pt x="2921" y="3981"/>
                </a:lnTo>
                <a:lnTo>
                  <a:pt x="2920" y="3955"/>
                </a:lnTo>
                <a:lnTo>
                  <a:pt x="2919" y="3928"/>
                </a:lnTo>
                <a:lnTo>
                  <a:pt x="2917" y="3901"/>
                </a:lnTo>
                <a:lnTo>
                  <a:pt x="2912" y="3874"/>
                </a:lnTo>
                <a:lnTo>
                  <a:pt x="2909" y="3849"/>
                </a:lnTo>
                <a:lnTo>
                  <a:pt x="2904" y="3822"/>
                </a:lnTo>
                <a:lnTo>
                  <a:pt x="4946" y="532"/>
                </a:lnTo>
                <a:close/>
                <a:moveTo>
                  <a:pt x="2479" y="3126"/>
                </a:moveTo>
                <a:lnTo>
                  <a:pt x="2732" y="2726"/>
                </a:lnTo>
                <a:lnTo>
                  <a:pt x="3096" y="2957"/>
                </a:lnTo>
                <a:lnTo>
                  <a:pt x="2842" y="3358"/>
                </a:lnTo>
                <a:lnTo>
                  <a:pt x="2479" y="3126"/>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33" name="上箭头 32"/>
          <p:cNvSpPr/>
          <p:nvPr>
            <p:custDataLst>
              <p:tags r:id="rId9"/>
            </p:custDataLst>
          </p:nvPr>
        </p:nvSpPr>
        <p:spPr>
          <a:xfrm rot="16200000">
            <a:off x="5098415" y="3761740"/>
            <a:ext cx="346710" cy="297180"/>
          </a:xfrm>
          <a:prstGeom prst="upArrow">
            <a:avLst>
              <a:gd name="adj1" fmla="val 57862"/>
              <a:gd name="adj2" fmla="val 6145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34" name="椭圆 33"/>
          <p:cNvSpPr/>
          <p:nvPr>
            <p:custDataLst>
              <p:tags r:id="rId10"/>
            </p:custDataLst>
          </p:nvPr>
        </p:nvSpPr>
        <p:spPr>
          <a:xfrm>
            <a:off x="5594350" y="3382010"/>
            <a:ext cx="1007745" cy="1007745"/>
          </a:xfrm>
          <a:prstGeom prst="ellipse">
            <a:avLst/>
          </a:prstGeom>
          <a:solidFill>
            <a:srgbClr val="B2B2B2"/>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35" name="KSO_Shape"/>
          <p:cNvSpPr/>
          <p:nvPr>
            <p:custDataLst>
              <p:tags r:id="rId11"/>
            </p:custDataLst>
          </p:nvPr>
        </p:nvSpPr>
        <p:spPr bwMode="auto">
          <a:xfrm flipH="1">
            <a:off x="5920740" y="3688080"/>
            <a:ext cx="354965" cy="395605"/>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ysClr val="window" lastClr="FFFFFF"/>
          </a:solidFill>
          <a:ln>
            <a:noFill/>
          </a:ln>
        </p:spPr>
        <p:txBody>
          <a:bodyPr bIns="900000" anchor="ctr">
            <a:normAutofit fontScale="25000" lnSpcReduction="20000"/>
            <a:scene3d>
              <a:camera prst="orthographicFront"/>
              <a:lightRig rig="threePt" dir="t"/>
            </a:scene3d>
            <a:sp3d>
              <a:contourClr>
                <a:srgbClr val="FFFFFF"/>
              </a:contourClr>
            </a:sp3d>
          </a:bodyPr>
          <a:p>
            <a:pPr algn="ctr">
              <a:defRPr/>
            </a:pPr>
            <a:endParaRPr lang="zh-CN" altLang="en-US" dirty="0">
              <a:solidFill>
                <a:srgbClr val="FFFFFF"/>
              </a:solidFill>
              <a:sym typeface="Arial" panose="020B0604020202020204" pitchFamily="34" charset="0"/>
            </a:endParaRPr>
          </a:p>
        </p:txBody>
      </p:sp>
      <p:cxnSp>
        <p:nvCxnSpPr>
          <p:cNvPr id="36" name="直接连接符 35"/>
          <p:cNvCxnSpPr/>
          <p:nvPr>
            <p:custDataLst>
              <p:tags r:id="rId12"/>
            </p:custDataLst>
          </p:nvPr>
        </p:nvCxnSpPr>
        <p:spPr>
          <a:xfrm flipH="1">
            <a:off x="4365625" y="2392680"/>
            <a:ext cx="299085"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7" name="直接连接符 36"/>
          <p:cNvCxnSpPr/>
          <p:nvPr>
            <p:custDataLst>
              <p:tags r:id="rId13"/>
            </p:custDataLst>
          </p:nvPr>
        </p:nvCxnSpPr>
        <p:spPr>
          <a:xfrm flipV="1">
            <a:off x="4365625" y="1971040"/>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14"/>
            </p:custDataLst>
          </p:nvPr>
        </p:nvCxnSpPr>
        <p:spPr>
          <a:xfrm flipH="1">
            <a:off x="3255010" y="1971040"/>
            <a:ext cx="111061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39" name="直接连接符 38"/>
          <p:cNvCxnSpPr/>
          <p:nvPr>
            <p:custDataLst>
              <p:tags r:id="rId15"/>
            </p:custDataLst>
          </p:nvPr>
        </p:nvCxnSpPr>
        <p:spPr>
          <a:xfrm flipH="1">
            <a:off x="3255010" y="3943350"/>
            <a:ext cx="61595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41" name="文本框 40"/>
          <p:cNvSpPr txBox="1"/>
          <p:nvPr>
            <p:custDataLst>
              <p:tags r:id="rId16"/>
            </p:custDataLst>
          </p:nvPr>
        </p:nvSpPr>
        <p:spPr>
          <a:xfrm>
            <a:off x="1535430" y="1771015"/>
            <a:ext cx="1573530" cy="764540"/>
          </a:xfrm>
          <a:prstGeom prst="rect">
            <a:avLst/>
          </a:prstGeom>
          <a:noFill/>
        </p:spPr>
        <p:txBody>
          <a:bodyPr wrap="square" bIns="0" rtlCol="0" anchor="b" anchorCtr="0"/>
          <a:p>
            <a:pPr algn="l">
              <a:lnSpc>
                <a:spcPct val="120000"/>
              </a:lnSpc>
            </a:pPr>
            <a:r>
              <a:rPr lang="zh-CN" altLang="en-US" b="1" spc="300">
                <a:solidFill>
                  <a:srgbClr val="1F74AD"/>
                </a:solidFill>
                <a:latin typeface="微软雅黑" panose="020B0503020204020204" charset="-122"/>
                <a:ea typeface="微软雅黑" panose="020B0503020204020204" charset="-122"/>
                <a:cs typeface="+mn-ea"/>
                <a:sym typeface="Arial" panose="020B0604020202020204" pitchFamily="34" charset="0"/>
              </a:rPr>
              <a:t>（一）清晰的愿景</a:t>
            </a:r>
            <a:endParaRPr lang="zh-CN" altLang="en-US"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43" name="文本框 42"/>
          <p:cNvSpPr txBox="1"/>
          <p:nvPr>
            <p:custDataLst>
              <p:tags r:id="rId17"/>
            </p:custDataLst>
          </p:nvPr>
        </p:nvSpPr>
        <p:spPr>
          <a:xfrm>
            <a:off x="1535430" y="3453765"/>
            <a:ext cx="1573530" cy="363855"/>
          </a:xfrm>
          <a:prstGeom prst="rect">
            <a:avLst/>
          </a:prstGeom>
          <a:noFill/>
        </p:spPr>
        <p:txBody>
          <a:bodyPr wrap="square" bIns="0" rtlCol="0" anchor="b" anchorCtr="0">
            <a:normAutofit lnSpcReduction="10000"/>
          </a:bodyPr>
          <a:p>
            <a:pPr algn="l">
              <a:lnSpc>
                <a:spcPct val="120000"/>
              </a:lnSpc>
            </a:pPr>
            <a:r>
              <a:rPr lang="zh-CN" altLang="en-US" b="1" spc="300">
                <a:solidFill>
                  <a:srgbClr val="3498DB"/>
                </a:solidFill>
                <a:latin typeface="微软雅黑" panose="020B0503020204020204" charset="-122"/>
                <a:ea typeface="微软雅黑" panose="020B0503020204020204" charset="-122"/>
                <a:cs typeface="+mn-ea"/>
                <a:sym typeface="Arial" panose="020B0604020202020204" pitchFamily="34" charset="0"/>
              </a:rPr>
              <a:t>（二）义务</a:t>
            </a:r>
            <a:endParaRPr lang="zh-CN" altLang="en-US" b="1" spc="300">
              <a:solidFill>
                <a:srgbClr val="3498DB"/>
              </a:solidFill>
              <a:latin typeface="微软雅黑" panose="020B0503020204020204" charset="-122"/>
              <a:ea typeface="微软雅黑" panose="020B0503020204020204" charset="-122"/>
              <a:cs typeface="+mn-ea"/>
              <a:sym typeface="Arial" panose="020B0604020202020204" pitchFamily="34" charset="0"/>
            </a:endParaRPr>
          </a:p>
        </p:txBody>
      </p:sp>
      <p:sp>
        <p:nvSpPr>
          <p:cNvPr id="45" name="文本框 44"/>
          <p:cNvSpPr txBox="1"/>
          <p:nvPr>
            <p:custDataLst>
              <p:tags r:id="rId18"/>
            </p:custDataLst>
          </p:nvPr>
        </p:nvSpPr>
        <p:spPr>
          <a:xfrm>
            <a:off x="9082405" y="3406140"/>
            <a:ext cx="1680845" cy="363855"/>
          </a:xfrm>
          <a:prstGeom prst="rect">
            <a:avLst/>
          </a:prstGeom>
          <a:noFill/>
        </p:spPr>
        <p:txBody>
          <a:bodyPr wrap="square" bIns="0" rtlCol="0" anchor="b" anchorCtr="0">
            <a:normAutofit lnSpcReduction="10000"/>
          </a:bodyPr>
          <a:p>
            <a:pPr>
              <a:lnSpc>
                <a:spcPct val="120000"/>
              </a:lnSpc>
            </a:pPr>
            <a:r>
              <a:rPr lang="zh-CN" altLang="en-US" b="1" spc="300">
                <a:solidFill>
                  <a:srgbClr val="9BBB59">
                    <a:lumMod val="75000"/>
                  </a:srgbClr>
                </a:solidFill>
                <a:latin typeface="微软雅黑" panose="020B0503020204020204" charset="-122"/>
                <a:ea typeface="微软雅黑" panose="020B0503020204020204" charset="-122"/>
                <a:cs typeface="+mn-ea"/>
                <a:sym typeface="Arial" panose="020B0604020202020204" pitchFamily="34" charset="0"/>
              </a:rPr>
              <a:t>（五）规则</a:t>
            </a:r>
            <a:endParaRPr lang="zh-CN" altLang="en-US" b="1" spc="300">
              <a:solidFill>
                <a:srgbClr val="9BBB59">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47" name="文本框 46"/>
          <p:cNvSpPr txBox="1"/>
          <p:nvPr>
            <p:custDataLst>
              <p:tags r:id="rId19"/>
            </p:custDataLst>
          </p:nvPr>
        </p:nvSpPr>
        <p:spPr>
          <a:xfrm>
            <a:off x="9082405" y="1682115"/>
            <a:ext cx="1680845" cy="363855"/>
          </a:xfrm>
          <a:prstGeom prst="rect">
            <a:avLst/>
          </a:prstGeom>
          <a:noFill/>
        </p:spPr>
        <p:txBody>
          <a:bodyPr wrap="square" bIns="0" rtlCol="0" anchor="b" anchorCtr="0">
            <a:normAutofit lnSpcReduction="10000"/>
          </a:bodyPr>
          <a:p>
            <a:pPr>
              <a:lnSpc>
                <a:spcPct val="120000"/>
              </a:lnSpc>
            </a:pPr>
            <a:r>
              <a:rPr lang="zh-CN" altLang="en-US"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rPr>
              <a:t>（四）能力</a:t>
            </a:r>
            <a:endParaRPr lang="zh-CN" altLang="en-US"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53" name="上箭头 52"/>
          <p:cNvSpPr/>
          <p:nvPr>
            <p:custDataLst>
              <p:tags r:id="rId20"/>
            </p:custDataLst>
          </p:nvPr>
        </p:nvSpPr>
        <p:spPr>
          <a:xfrm rot="19800000">
            <a:off x="5518150" y="3033395"/>
            <a:ext cx="346710" cy="297180"/>
          </a:xfrm>
          <a:prstGeom prst="upArrow">
            <a:avLst>
              <a:gd name="adj1" fmla="val 57862"/>
              <a:gd name="adj2" fmla="val 6145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54" name="上箭头 53"/>
          <p:cNvSpPr/>
          <p:nvPr>
            <p:custDataLst>
              <p:tags r:id="rId21"/>
            </p:custDataLst>
          </p:nvPr>
        </p:nvSpPr>
        <p:spPr>
          <a:xfrm rot="1800000">
            <a:off x="6330950" y="3033395"/>
            <a:ext cx="346710" cy="297180"/>
          </a:xfrm>
          <a:prstGeom prst="upArrow">
            <a:avLst>
              <a:gd name="adj1" fmla="val 57862"/>
              <a:gd name="adj2" fmla="val 61457"/>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55" name="上箭头 54"/>
          <p:cNvSpPr/>
          <p:nvPr>
            <p:custDataLst>
              <p:tags r:id="rId22"/>
            </p:custDataLst>
          </p:nvPr>
        </p:nvSpPr>
        <p:spPr>
          <a:xfrm rot="5400000">
            <a:off x="6737350" y="3737610"/>
            <a:ext cx="346710" cy="297180"/>
          </a:xfrm>
          <a:prstGeom prst="upArrow">
            <a:avLst>
              <a:gd name="adj1" fmla="val 57862"/>
              <a:gd name="adj2" fmla="val 61457"/>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56" name="上箭头 55"/>
          <p:cNvSpPr/>
          <p:nvPr>
            <p:custDataLst>
              <p:tags r:id="rId23"/>
            </p:custDataLst>
          </p:nvPr>
        </p:nvSpPr>
        <p:spPr>
          <a:xfrm rot="9000000">
            <a:off x="6330950" y="4441190"/>
            <a:ext cx="346710" cy="297180"/>
          </a:xfrm>
          <a:prstGeom prst="upArrow">
            <a:avLst>
              <a:gd name="adj1" fmla="val 57862"/>
              <a:gd name="adj2" fmla="val 61457"/>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48" name="上箭头 47"/>
          <p:cNvSpPr/>
          <p:nvPr>
            <p:custDataLst>
              <p:tags r:id="rId24"/>
            </p:custDataLst>
          </p:nvPr>
        </p:nvSpPr>
        <p:spPr>
          <a:xfrm rot="12600000">
            <a:off x="5518150" y="4441190"/>
            <a:ext cx="346710" cy="297180"/>
          </a:xfrm>
          <a:prstGeom prst="upArrow">
            <a:avLst>
              <a:gd name="adj1" fmla="val 57862"/>
              <a:gd name="adj2" fmla="val 61457"/>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62" name="椭圆 61"/>
          <p:cNvSpPr/>
          <p:nvPr>
            <p:custDataLst>
              <p:tags r:id="rId25"/>
            </p:custDataLst>
          </p:nvPr>
        </p:nvSpPr>
        <p:spPr>
          <a:xfrm>
            <a:off x="6397625" y="4719955"/>
            <a:ext cx="1007745" cy="1007745"/>
          </a:xfrm>
          <a:prstGeom prst="ellipse">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64" name="KSO_Shape"/>
          <p:cNvSpPr/>
          <p:nvPr>
            <p:custDataLst>
              <p:tags r:id="rId26"/>
            </p:custDataLst>
          </p:nvPr>
        </p:nvSpPr>
        <p:spPr bwMode="auto">
          <a:xfrm>
            <a:off x="6633845" y="4954905"/>
            <a:ext cx="553720" cy="537210"/>
          </a:xfrm>
          <a:custGeom>
            <a:avLst/>
            <a:gdLst>
              <a:gd name="T0" fmla="*/ 1742441 w 2041526"/>
              <a:gd name="T1" fmla="*/ 1193165 h 1979612"/>
              <a:gd name="T2" fmla="*/ 1991996 w 2041526"/>
              <a:gd name="T3" fmla="*/ 1302068 h 1979612"/>
              <a:gd name="T4" fmla="*/ 2027239 w 2041526"/>
              <a:gd name="T5" fmla="*/ 1369695 h 1979612"/>
              <a:gd name="T6" fmla="*/ 1892619 w 2041526"/>
              <a:gd name="T7" fmla="*/ 1469390 h 1979612"/>
              <a:gd name="T8" fmla="*/ 1731963 w 2041526"/>
              <a:gd name="T9" fmla="*/ 1707833 h 1979612"/>
              <a:gd name="T10" fmla="*/ 1573531 w 2041526"/>
              <a:gd name="T11" fmla="*/ 1864678 h 1979612"/>
              <a:gd name="T12" fmla="*/ 1443673 w 2041526"/>
              <a:gd name="T13" fmla="*/ 1909128 h 1979612"/>
              <a:gd name="T14" fmla="*/ 1297941 w 2041526"/>
              <a:gd name="T15" fmla="*/ 1895793 h 1979612"/>
              <a:gd name="T16" fmla="*/ 1186180 w 2041526"/>
              <a:gd name="T17" fmla="*/ 1820228 h 1979612"/>
              <a:gd name="T18" fmla="*/ 1305561 w 2041526"/>
              <a:gd name="T19" fmla="*/ 1764348 h 1979612"/>
              <a:gd name="T20" fmla="*/ 1469073 w 2041526"/>
              <a:gd name="T21" fmla="*/ 1590993 h 1979612"/>
              <a:gd name="T22" fmla="*/ 1598296 w 2041526"/>
              <a:gd name="T23" fmla="*/ 1438275 h 1979612"/>
              <a:gd name="T24" fmla="*/ 1641158 w 2041526"/>
              <a:gd name="T25" fmla="*/ 1376363 h 1979612"/>
              <a:gd name="T26" fmla="*/ 1473836 w 2041526"/>
              <a:gd name="T27" fmla="*/ 1374458 h 1979612"/>
              <a:gd name="T28" fmla="*/ 1122363 w 2041526"/>
              <a:gd name="T29" fmla="*/ 1490345 h 1979612"/>
              <a:gd name="T30" fmla="*/ 1188720 w 2041526"/>
              <a:gd name="T31" fmla="*/ 1315720 h 1979612"/>
              <a:gd name="T32" fmla="*/ 1303973 w 2041526"/>
              <a:gd name="T33" fmla="*/ 1219518 h 1979612"/>
              <a:gd name="T34" fmla="*/ 1510031 w 2041526"/>
              <a:gd name="T35" fmla="*/ 1169988 h 1979612"/>
              <a:gd name="T36" fmla="*/ 474459 w 2041526"/>
              <a:gd name="T37" fmla="*/ 1705182 h 1979612"/>
              <a:gd name="T38" fmla="*/ 614828 w 2041526"/>
              <a:gd name="T39" fmla="*/ 1613705 h 1979612"/>
              <a:gd name="T40" fmla="*/ 659606 w 2041526"/>
              <a:gd name="T41" fmla="*/ 1010214 h 1979612"/>
              <a:gd name="T42" fmla="*/ 591327 w 2041526"/>
              <a:gd name="T43" fmla="*/ 866964 h 1979612"/>
              <a:gd name="T44" fmla="*/ 436350 w 2041526"/>
              <a:gd name="T45" fmla="*/ 793909 h 1979612"/>
              <a:gd name="T46" fmla="*/ 1689937 w 2041526"/>
              <a:gd name="T47" fmla="*/ 637247 h 1979612"/>
              <a:gd name="T48" fmla="*/ 1695008 w 2041526"/>
              <a:gd name="T49" fmla="*/ 774583 h 1979612"/>
              <a:gd name="T50" fmla="*/ 1785965 w 2041526"/>
              <a:gd name="T51" fmla="*/ 1009835 h 1979612"/>
              <a:gd name="T52" fmla="*/ 1670605 w 2041526"/>
              <a:gd name="T53" fmla="*/ 1048620 h 1979612"/>
              <a:gd name="T54" fmla="*/ 1547322 w 2041526"/>
              <a:gd name="T55" fmla="*/ 967235 h 1979612"/>
              <a:gd name="T56" fmla="*/ 1530525 w 2041526"/>
              <a:gd name="T57" fmla="*/ 885215 h 1979612"/>
              <a:gd name="T58" fmla="*/ 1439252 w 2041526"/>
              <a:gd name="T59" fmla="*/ 1011107 h 1979612"/>
              <a:gd name="T60" fmla="*/ 1280790 w 2041526"/>
              <a:gd name="T61" fmla="*/ 1100439 h 1979612"/>
              <a:gd name="T62" fmla="*/ 1300756 w 2041526"/>
              <a:gd name="T63" fmla="*/ 947843 h 1979612"/>
              <a:gd name="T64" fmla="*/ 1375867 w 2041526"/>
              <a:gd name="T65" fmla="*/ 820362 h 1979612"/>
              <a:gd name="T66" fmla="*/ 1524821 w 2041526"/>
              <a:gd name="T67" fmla="*/ 684298 h 1979612"/>
              <a:gd name="T68" fmla="*/ 974007 w 2041526"/>
              <a:gd name="T69" fmla="*/ 395287 h 1979612"/>
              <a:gd name="T70" fmla="*/ 1180432 w 2041526"/>
              <a:gd name="T71" fmla="*/ 463577 h 1979612"/>
              <a:gd name="T72" fmla="*/ 1303969 w 2041526"/>
              <a:gd name="T73" fmla="*/ 637319 h 1979612"/>
              <a:gd name="T74" fmla="*/ 1229021 w 2041526"/>
              <a:gd name="T75" fmla="*/ 815508 h 1979612"/>
              <a:gd name="T76" fmla="*/ 1159789 w 2041526"/>
              <a:gd name="T77" fmla="*/ 993379 h 1979612"/>
              <a:gd name="T78" fmla="*/ 1168682 w 2041526"/>
              <a:gd name="T79" fmla="*/ 1160134 h 1979612"/>
              <a:gd name="T80" fmla="*/ 1064834 w 2041526"/>
              <a:gd name="T81" fmla="*/ 1279244 h 1979612"/>
              <a:gd name="T82" fmla="*/ 1006400 w 2041526"/>
              <a:gd name="T83" fmla="*/ 1435517 h 1979612"/>
              <a:gd name="T84" fmla="*/ 1002589 w 2041526"/>
              <a:gd name="T85" fmla="*/ 1667384 h 1979612"/>
              <a:gd name="T86" fmla="*/ 1073726 w 2041526"/>
              <a:gd name="T87" fmla="*/ 1877018 h 1979612"/>
              <a:gd name="T88" fmla="*/ 1073726 w 2041526"/>
              <a:gd name="T89" fmla="*/ 1964684 h 1979612"/>
              <a:gd name="T90" fmla="*/ 328692 w 2041526"/>
              <a:gd name="T91" fmla="*/ 1979294 h 1979612"/>
              <a:gd name="T92" fmla="*/ 113692 w 2041526"/>
              <a:gd name="T93" fmla="*/ 1889406 h 1979612"/>
              <a:gd name="T94" fmla="*/ 3811 w 2041526"/>
              <a:gd name="T95" fmla="*/ 1686124 h 1979612"/>
              <a:gd name="T96" fmla="*/ 33981 w 2041526"/>
              <a:gd name="T97" fmla="*/ 591898 h 1979612"/>
              <a:gd name="T98" fmla="*/ 196262 w 2041526"/>
              <a:gd name="T99" fmla="*/ 429591 h 1979612"/>
              <a:gd name="T100" fmla="*/ 937260 w 2041526"/>
              <a:gd name="T101" fmla="*/ 318 h 1979612"/>
              <a:gd name="T102" fmla="*/ 1016953 w 2041526"/>
              <a:gd name="T103" fmla="*/ 38418 h 1979612"/>
              <a:gd name="T104" fmla="*/ 1054735 w 2041526"/>
              <a:gd name="T105" fmla="*/ 118428 h 1979612"/>
              <a:gd name="T106" fmla="*/ 1032828 w 2041526"/>
              <a:gd name="T107" fmla="*/ 205740 h 1979612"/>
              <a:gd name="T108" fmla="*/ 962660 w 2041526"/>
              <a:gd name="T109" fmla="*/ 257810 h 1979612"/>
              <a:gd name="T110" fmla="*/ 350520 w 2041526"/>
              <a:gd name="T111" fmla="*/ 255905 h 1979612"/>
              <a:gd name="T112" fmla="*/ 282575 w 2041526"/>
              <a:gd name="T113" fmla="*/ 200343 h 1979612"/>
              <a:gd name="T114" fmla="*/ 264795 w 2041526"/>
              <a:gd name="T115" fmla="*/ 111760 h 1979612"/>
              <a:gd name="T116" fmla="*/ 307023 w 2041526"/>
              <a:gd name="T117" fmla="*/ 33973 h 1979612"/>
              <a:gd name="T118" fmla="*/ 388620 w 2041526"/>
              <a:gd name="T119" fmla="*/ 0 h 1979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41526" h="1979612">
                <a:moveTo>
                  <a:pt x="1545273" y="1168400"/>
                </a:moveTo>
                <a:lnTo>
                  <a:pt x="1556386" y="1168400"/>
                </a:lnTo>
                <a:lnTo>
                  <a:pt x="1568451" y="1168400"/>
                </a:lnTo>
                <a:lnTo>
                  <a:pt x="1581151" y="1168718"/>
                </a:lnTo>
                <a:lnTo>
                  <a:pt x="1594803" y="1169670"/>
                </a:lnTo>
                <a:lnTo>
                  <a:pt x="1609408" y="1170305"/>
                </a:lnTo>
                <a:lnTo>
                  <a:pt x="1624331" y="1171893"/>
                </a:lnTo>
                <a:lnTo>
                  <a:pt x="1639571" y="1173798"/>
                </a:lnTo>
                <a:lnTo>
                  <a:pt x="1655446" y="1175703"/>
                </a:lnTo>
                <a:lnTo>
                  <a:pt x="1672273" y="1178560"/>
                </a:lnTo>
                <a:lnTo>
                  <a:pt x="1689101" y="1181735"/>
                </a:lnTo>
                <a:lnTo>
                  <a:pt x="1706881" y="1184910"/>
                </a:lnTo>
                <a:lnTo>
                  <a:pt x="1724343" y="1188720"/>
                </a:lnTo>
                <a:lnTo>
                  <a:pt x="1742441" y="1193165"/>
                </a:lnTo>
                <a:lnTo>
                  <a:pt x="1760538" y="1197610"/>
                </a:lnTo>
                <a:lnTo>
                  <a:pt x="1778953" y="1202690"/>
                </a:lnTo>
                <a:lnTo>
                  <a:pt x="1797368" y="1208405"/>
                </a:lnTo>
                <a:lnTo>
                  <a:pt x="1816101" y="1214120"/>
                </a:lnTo>
                <a:lnTo>
                  <a:pt x="1834516" y="1220788"/>
                </a:lnTo>
                <a:lnTo>
                  <a:pt x="1852931" y="1227773"/>
                </a:lnTo>
                <a:lnTo>
                  <a:pt x="1871346" y="1235393"/>
                </a:lnTo>
                <a:lnTo>
                  <a:pt x="1889444" y="1243330"/>
                </a:lnTo>
                <a:lnTo>
                  <a:pt x="1907541" y="1251903"/>
                </a:lnTo>
                <a:lnTo>
                  <a:pt x="1925004" y="1260793"/>
                </a:lnTo>
                <a:lnTo>
                  <a:pt x="1942784" y="1270318"/>
                </a:lnTo>
                <a:lnTo>
                  <a:pt x="1959611" y="1280478"/>
                </a:lnTo>
                <a:lnTo>
                  <a:pt x="1976121" y="1290955"/>
                </a:lnTo>
                <a:lnTo>
                  <a:pt x="1991996" y="1302068"/>
                </a:lnTo>
                <a:lnTo>
                  <a:pt x="2007871" y="1313815"/>
                </a:lnTo>
                <a:lnTo>
                  <a:pt x="2022794" y="1326198"/>
                </a:lnTo>
                <a:lnTo>
                  <a:pt x="2036764" y="1339215"/>
                </a:lnTo>
                <a:lnTo>
                  <a:pt x="2038669" y="1341120"/>
                </a:lnTo>
                <a:lnTo>
                  <a:pt x="2040256" y="1343343"/>
                </a:lnTo>
                <a:lnTo>
                  <a:pt x="2041209" y="1346200"/>
                </a:lnTo>
                <a:lnTo>
                  <a:pt x="2041526" y="1348423"/>
                </a:lnTo>
                <a:lnTo>
                  <a:pt x="2041209" y="1350963"/>
                </a:lnTo>
                <a:lnTo>
                  <a:pt x="2040256" y="1353820"/>
                </a:lnTo>
                <a:lnTo>
                  <a:pt x="2038986" y="1356360"/>
                </a:lnTo>
                <a:lnTo>
                  <a:pt x="2037716" y="1358900"/>
                </a:lnTo>
                <a:lnTo>
                  <a:pt x="2035494" y="1361440"/>
                </a:lnTo>
                <a:lnTo>
                  <a:pt x="2033271" y="1364298"/>
                </a:lnTo>
                <a:lnTo>
                  <a:pt x="2027239" y="1369695"/>
                </a:lnTo>
                <a:lnTo>
                  <a:pt x="2020254" y="1375093"/>
                </a:lnTo>
                <a:lnTo>
                  <a:pt x="2012634" y="1380173"/>
                </a:lnTo>
                <a:lnTo>
                  <a:pt x="2004379" y="1385888"/>
                </a:lnTo>
                <a:lnTo>
                  <a:pt x="1995489" y="1391285"/>
                </a:lnTo>
                <a:lnTo>
                  <a:pt x="1978344" y="1401128"/>
                </a:lnTo>
                <a:lnTo>
                  <a:pt x="1962786" y="1410018"/>
                </a:lnTo>
                <a:lnTo>
                  <a:pt x="1956119" y="1414145"/>
                </a:lnTo>
                <a:lnTo>
                  <a:pt x="1951039" y="1417955"/>
                </a:lnTo>
                <a:lnTo>
                  <a:pt x="1939926" y="1426210"/>
                </a:lnTo>
                <a:lnTo>
                  <a:pt x="1929766" y="1434465"/>
                </a:lnTo>
                <a:lnTo>
                  <a:pt x="1919924" y="1443038"/>
                </a:lnTo>
                <a:lnTo>
                  <a:pt x="1910081" y="1451610"/>
                </a:lnTo>
                <a:lnTo>
                  <a:pt x="1901191" y="1460500"/>
                </a:lnTo>
                <a:lnTo>
                  <a:pt x="1892619" y="1469390"/>
                </a:lnTo>
                <a:lnTo>
                  <a:pt x="1884046" y="1478280"/>
                </a:lnTo>
                <a:lnTo>
                  <a:pt x="1876109" y="1487805"/>
                </a:lnTo>
                <a:lnTo>
                  <a:pt x="1868171" y="1496695"/>
                </a:lnTo>
                <a:lnTo>
                  <a:pt x="1860551" y="1506220"/>
                </a:lnTo>
                <a:lnTo>
                  <a:pt x="1853248" y="1515428"/>
                </a:lnTo>
                <a:lnTo>
                  <a:pt x="1846263" y="1525270"/>
                </a:lnTo>
                <a:lnTo>
                  <a:pt x="1832611" y="1544320"/>
                </a:lnTo>
                <a:lnTo>
                  <a:pt x="1819593" y="1564005"/>
                </a:lnTo>
                <a:lnTo>
                  <a:pt x="1807211" y="1584008"/>
                </a:lnTo>
                <a:lnTo>
                  <a:pt x="1795146" y="1604010"/>
                </a:lnTo>
                <a:lnTo>
                  <a:pt x="1770698" y="1645285"/>
                </a:lnTo>
                <a:lnTo>
                  <a:pt x="1758633" y="1665923"/>
                </a:lnTo>
                <a:lnTo>
                  <a:pt x="1745616" y="1687195"/>
                </a:lnTo>
                <a:lnTo>
                  <a:pt x="1731963" y="1707833"/>
                </a:lnTo>
                <a:lnTo>
                  <a:pt x="1717676" y="1729105"/>
                </a:lnTo>
                <a:lnTo>
                  <a:pt x="1706563" y="1744980"/>
                </a:lnTo>
                <a:lnTo>
                  <a:pt x="1693863" y="1760220"/>
                </a:lnTo>
                <a:lnTo>
                  <a:pt x="1680846" y="1775778"/>
                </a:lnTo>
                <a:lnTo>
                  <a:pt x="1667828" y="1790065"/>
                </a:lnTo>
                <a:lnTo>
                  <a:pt x="1653541" y="1804353"/>
                </a:lnTo>
                <a:lnTo>
                  <a:pt x="1638618" y="1817688"/>
                </a:lnTo>
                <a:lnTo>
                  <a:pt x="1623061" y="1830388"/>
                </a:lnTo>
                <a:lnTo>
                  <a:pt x="1615123" y="1836738"/>
                </a:lnTo>
                <a:lnTo>
                  <a:pt x="1607186" y="1842770"/>
                </a:lnTo>
                <a:lnTo>
                  <a:pt x="1599248" y="1848485"/>
                </a:lnTo>
                <a:lnTo>
                  <a:pt x="1590358" y="1853883"/>
                </a:lnTo>
                <a:lnTo>
                  <a:pt x="1582103" y="1859598"/>
                </a:lnTo>
                <a:lnTo>
                  <a:pt x="1573531" y="1864678"/>
                </a:lnTo>
                <a:lnTo>
                  <a:pt x="1564641" y="1869758"/>
                </a:lnTo>
                <a:lnTo>
                  <a:pt x="1556068" y="1874520"/>
                </a:lnTo>
                <a:lnTo>
                  <a:pt x="1546861" y="1878648"/>
                </a:lnTo>
                <a:lnTo>
                  <a:pt x="1537653" y="1883093"/>
                </a:lnTo>
                <a:lnTo>
                  <a:pt x="1528446" y="1886903"/>
                </a:lnTo>
                <a:lnTo>
                  <a:pt x="1519238" y="1890395"/>
                </a:lnTo>
                <a:lnTo>
                  <a:pt x="1509713" y="1893888"/>
                </a:lnTo>
                <a:lnTo>
                  <a:pt x="1499871" y="1897063"/>
                </a:lnTo>
                <a:lnTo>
                  <a:pt x="1490028" y="1900238"/>
                </a:lnTo>
                <a:lnTo>
                  <a:pt x="1480503" y="1902460"/>
                </a:lnTo>
                <a:lnTo>
                  <a:pt x="1470661" y="1905000"/>
                </a:lnTo>
                <a:lnTo>
                  <a:pt x="1460818" y="1906905"/>
                </a:lnTo>
                <a:lnTo>
                  <a:pt x="1452246" y="1908175"/>
                </a:lnTo>
                <a:lnTo>
                  <a:pt x="1443673" y="1909128"/>
                </a:lnTo>
                <a:lnTo>
                  <a:pt x="1434148" y="1910080"/>
                </a:lnTo>
                <a:lnTo>
                  <a:pt x="1424623" y="1910715"/>
                </a:lnTo>
                <a:lnTo>
                  <a:pt x="1415098" y="1911350"/>
                </a:lnTo>
                <a:lnTo>
                  <a:pt x="1404621" y="1911350"/>
                </a:lnTo>
                <a:lnTo>
                  <a:pt x="1394461" y="1910715"/>
                </a:lnTo>
                <a:lnTo>
                  <a:pt x="1383983" y="1910398"/>
                </a:lnTo>
                <a:lnTo>
                  <a:pt x="1373506" y="1909763"/>
                </a:lnTo>
                <a:lnTo>
                  <a:pt x="1362393" y="1908493"/>
                </a:lnTo>
                <a:lnTo>
                  <a:pt x="1351916" y="1907223"/>
                </a:lnTo>
                <a:lnTo>
                  <a:pt x="1340803" y="1905635"/>
                </a:lnTo>
                <a:lnTo>
                  <a:pt x="1330008" y="1903730"/>
                </a:lnTo>
                <a:lnTo>
                  <a:pt x="1319213" y="1901508"/>
                </a:lnTo>
                <a:lnTo>
                  <a:pt x="1308418" y="1898650"/>
                </a:lnTo>
                <a:lnTo>
                  <a:pt x="1297941" y="1895793"/>
                </a:lnTo>
                <a:lnTo>
                  <a:pt x="1287463" y="1892935"/>
                </a:lnTo>
                <a:lnTo>
                  <a:pt x="1277303" y="1889125"/>
                </a:lnTo>
                <a:lnTo>
                  <a:pt x="1267778" y="1885315"/>
                </a:lnTo>
                <a:lnTo>
                  <a:pt x="1257936" y="1881188"/>
                </a:lnTo>
                <a:lnTo>
                  <a:pt x="1248411" y="1876743"/>
                </a:lnTo>
                <a:lnTo>
                  <a:pt x="1239520" y="1871980"/>
                </a:lnTo>
                <a:lnTo>
                  <a:pt x="1231265" y="1866583"/>
                </a:lnTo>
                <a:lnTo>
                  <a:pt x="1223010" y="1861185"/>
                </a:lnTo>
                <a:lnTo>
                  <a:pt x="1215390" y="1855153"/>
                </a:lnTo>
                <a:lnTo>
                  <a:pt x="1208405" y="1848803"/>
                </a:lnTo>
                <a:lnTo>
                  <a:pt x="1201738" y="1842135"/>
                </a:lnTo>
                <a:lnTo>
                  <a:pt x="1196023" y="1835150"/>
                </a:lnTo>
                <a:lnTo>
                  <a:pt x="1190943" y="1828165"/>
                </a:lnTo>
                <a:lnTo>
                  <a:pt x="1186180" y="1820228"/>
                </a:lnTo>
                <a:lnTo>
                  <a:pt x="1182688" y="1811973"/>
                </a:lnTo>
                <a:lnTo>
                  <a:pt x="1179513" y="1803400"/>
                </a:lnTo>
                <a:lnTo>
                  <a:pt x="1185228" y="1803718"/>
                </a:lnTo>
                <a:lnTo>
                  <a:pt x="1191260" y="1803718"/>
                </a:lnTo>
                <a:lnTo>
                  <a:pt x="1203325" y="1802765"/>
                </a:lnTo>
                <a:lnTo>
                  <a:pt x="1215073" y="1801178"/>
                </a:lnTo>
                <a:lnTo>
                  <a:pt x="1226820" y="1798638"/>
                </a:lnTo>
                <a:lnTo>
                  <a:pt x="1238568" y="1795780"/>
                </a:lnTo>
                <a:lnTo>
                  <a:pt x="1250316" y="1791653"/>
                </a:lnTo>
                <a:lnTo>
                  <a:pt x="1261746" y="1786890"/>
                </a:lnTo>
                <a:lnTo>
                  <a:pt x="1273176" y="1781810"/>
                </a:lnTo>
                <a:lnTo>
                  <a:pt x="1283971" y="1776413"/>
                </a:lnTo>
                <a:lnTo>
                  <a:pt x="1295083" y="1770698"/>
                </a:lnTo>
                <a:lnTo>
                  <a:pt x="1305561" y="1764348"/>
                </a:lnTo>
                <a:lnTo>
                  <a:pt x="1315721" y="1757680"/>
                </a:lnTo>
                <a:lnTo>
                  <a:pt x="1325881" y="1750695"/>
                </a:lnTo>
                <a:lnTo>
                  <a:pt x="1335723" y="1743393"/>
                </a:lnTo>
                <a:lnTo>
                  <a:pt x="1345248" y="1736408"/>
                </a:lnTo>
                <a:lnTo>
                  <a:pt x="1354138" y="1729105"/>
                </a:lnTo>
                <a:lnTo>
                  <a:pt x="1371601" y="1714500"/>
                </a:lnTo>
                <a:lnTo>
                  <a:pt x="1386841" y="1700530"/>
                </a:lnTo>
                <a:lnTo>
                  <a:pt x="1400493" y="1687195"/>
                </a:lnTo>
                <a:lnTo>
                  <a:pt x="1411923" y="1675448"/>
                </a:lnTo>
                <a:lnTo>
                  <a:pt x="1421131" y="1665288"/>
                </a:lnTo>
                <a:lnTo>
                  <a:pt x="1427798" y="1657350"/>
                </a:lnTo>
                <a:lnTo>
                  <a:pt x="1433831" y="1650683"/>
                </a:lnTo>
                <a:lnTo>
                  <a:pt x="1451928" y="1619250"/>
                </a:lnTo>
                <a:lnTo>
                  <a:pt x="1469073" y="1590993"/>
                </a:lnTo>
                <a:lnTo>
                  <a:pt x="1484948" y="1566545"/>
                </a:lnTo>
                <a:lnTo>
                  <a:pt x="1500506" y="1544320"/>
                </a:lnTo>
                <a:lnTo>
                  <a:pt x="1514158" y="1525270"/>
                </a:lnTo>
                <a:lnTo>
                  <a:pt x="1526541" y="1508760"/>
                </a:lnTo>
                <a:lnTo>
                  <a:pt x="1538288" y="1494790"/>
                </a:lnTo>
                <a:lnTo>
                  <a:pt x="1548448" y="1482725"/>
                </a:lnTo>
                <a:lnTo>
                  <a:pt x="1557973" y="1472883"/>
                </a:lnTo>
                <a:lnTo>
                  <a:pt x="1565911" y="1464945"/>
                </a:lnTo>
                <a:lnTo>
                  <a:pt x="1572896" y="1458595"/>
                </a:lnTo>
                <a:lnTo>
                  <a:pt x="1578293" y="1453833"/>
                </a:lnTo>
                <a:lnTo>
                  <a:pt x="1583056" y="1450340"/>
                </a:lnTo>
                <a:lnTo>
                  <a:pt x="1586231" y="1448118"/>
                </a:lnTo>
                <a:lnTo>
                  <a:pt x="1588453" y="1446530"/>
                </a:lnTo>
                <a:lnTo>
                  <a:pt x="1598296" y="1438275"/>
                </a:lnTo>
                <a:lnTo>
                  <a:pt x="1608456" y="1429703"/>
                </a:lnTo>
                <a:lnTo>
                  <a:pt x="1618616" y="1421448"/>
                </a:lnTo>
                <a:lnTo>
                  <a:pt x="1623378" y="1417003"/>
                </a:lnTo>
                <a:lnTo>
                  <a:pt x="1627823" y="1412875"/>
                </a:lnTo>
                <a:lnTo>
                  <a:pt x="1631633" y="1408430"/>
                </a:lnTo>
                <a:lnTo>
                  <a:pt x="1635126" y="1403668"/>
                </a:lnTo>
                <a:lnTo>
                  <a:pt x="1637983" y="1399540"/>
                </a:lnTo>
                <a:lnTo>
                  <a:pt x="1640206" y="1394460"/>
                </a:lnTo>
                <a:lnTo>
                  <a:pt x="1641476" y="1389698"/>
                </a:lnTo>
                <a:lnTo>
                  <a:pt x="1641793" y="1386840"/>
                </a:lnTo>
                <a:lnTo>
                  <a:pt x="1642111" y="1384618"/>
                </a:lnTo>
                <a:lnTo>
                  <a:pt x="1641793" y="1381760"/>
                </a:lnTo>
                <a:lnTo>
                  <a:pt x="1641476" y="1379220"/>
                </a:lnTo>
                <a:lnTo>
                  <a:pt x="1641158" y="1376363"/>
                </a:lnTo>
                <a:lnTo>
                  <a:pt x="1639888" y="1373505"/>
                </a:lnTo>
                <a:lnTo>
                  <a:pt x="1637983" y="1372870"/>
                </a:lnTo>
                <a:lnTo>
                  <a:pt x="1631633" y="1371600"/>
                </a:lnTo>
                <a:lnTo>
                  <a:pt x="1621473" y="1370013"/>
                </a:lnTo>
                <a:lnTo>
                  <a:pt x="1606868" y="1368425"/>
                </a:lnTo>
                <a:lnTo>
                  <a:pt x="1588136" y="1367473"/>
                </a:lnTo>
                <a:lnTo>
                  <a:pt x="1577658" y="1366838"/>
                </a:lnTo>
                <a:lnTo>
                  <a:pt x="1565911" y="1366838"/>
                </a:lnTo>
                <a:lnTo>
                  <a:pt x="1552893" y="1366838"/>
                </a:lnTo>
                <a:lnTo>
                  <a:pt x="1539241" y="1367790"/>
                </a:lnTo>
                <a:lnTo>
                  <a:pt x="1524318" y="1368425"/>
                </a:lnTo>
                <a:lnTo>
                  <a:pt x="1508443" y="1370013"/>
                </a:lnTo>
                <a:lnTo>
                  <a:pt x="1491616" y="1371600"/>
                </a:lnTo>
                <a:lnTo>
                  <a:pt x="1473836" y="1374458"/>
                </a:lnTo>
                <a:lnTo>
                  <a:pt x="1454786" y="1377315"/>
                </a:lnTo>
                <a:lnTo>
                  <a:pt x="1435418" y="1380808"/>
                </a:lnTo>
                <a:lnTo>
                  <a:pt x="1414463" y="1384935"/>
                </a:lnTo>
                <a:lnTo>
                  <a:pt x="1392556" y="1390015"/>
                </a:lnTo>
                <a:lnTo>
                  <a:pt x="1370331" y="1396048"/>
                </a:lnTo>
                <a:lnTo>
                  <a:pt x="1346518" y="1402398"/>
                </a:lnTo>
                <a:lnTo>
                  <a:pt x="1321753" y="1409700"/>
                </a:lnTo>
                <a:lnTo>
                  <a:pt x="1296353" y="1418273"/>
                </a:lnTo>
                <a:lnTo>
                  <a:pt x="1269683" y="1427798"/>
                </a:lnTo>
                <a:lnTo>
                  <a:pt x="1242060" y="1437958"/>
                </a:lnTo>
                <a:lnTo>
                  <a:pt x="1213485" y="1449388"/>
                </a:lnTo>
                <a:lnTo>
                  <a:pt x="1184275" y="1461770"/>
                </a:lnTo>
                <a:lnTo>
                  <a:pt x="1153478" y="1475423"/>
                </a:lnTo>
                <a:lnTo>
                  <a:pt x="1122363" y="1490345"/>
                </a:lnTo>
                <a:lnTo>
                  <a:pt x="1124585" y="1474788"/>
                </a:lnTo>
                <a:lnTo>
                  <a:pt x="1127443" y="1459865"/>
                </a:lnTo>
                <a:lnTo>
                  <a:pt x="1130618" y="1444943"/>
                </a:lnTo>
                <a:lnTo>
                  <a:pt x="1134110" y="1431290"/>
                </a:lnTo>
                <a:lnTo>
                  <a:pt x="1137920" y="1417638"/>
                </a:lnTo>
                <a:lnTo>
                  <a:pt x="1142365" y="1404620"/>
                </a:lnTo>
                <a:lnTo>
                  <a:pt x="1146810" y="1391603"/>
                </a:lnTo>
                <a:lnTo>
                  <a:pt x="1151573" y="1379538"/>
                </a:lnTo>
                <a:lnTo>
                  <a:pt x="1157288" y="1367790"/>
                </a:lnTo>
                <a:lnTo>
                  <a:pt x="1163003" y="1356678"/>
                </a:lnTo>
                <a:lnTo>
                  <a:pt x="1169035" y="1345883"/>
                </a:lnTo>
                <a:lnTo>
                  <a:pt x="1175068" y="1335405"/>
                </a:lnTo>
                <a:lnTo>
                  <a:pt x="1181735" y="1325563"/>
                </a:lnTo>
                <a:lnTo>
                  <a:pt x="1188720" y="1315720"/>
                </a:lnTo>
                <a:lnTo>
                  <a:pt x="1196023" y="1306513"/>
                </a:lnTo>
                <a:lnTo>
                  <a:pt x="1203325" y="1297940"/>
                </a:lnTo>
                <a:lnTo>
                  <a:pt x="1210945" y="1289368"/>
                </a:lnTo>
                <a:lnTo>
                  <a:pt x="1218565" y="1281430"/>
                </a:lnTo>
                <a:lnTo>
                  <a:pt x="1226503" y="1273810"/>
                </a:lnTo>
                <a:lnTo>
                  <a:pt x="1234758" y="1266190"/>
                </a:lnTo>
                <a:lnTo>
                  <a:pt x="1243013" y="1259523"/>
                </a:lnTo>
                <a:lnTo>
                  <a:pt x="1251268" y="1252855"/>
                </a:lnTo>
                <a:lnTo>
                  <a:pt x="1259841" y="1246823"/>
                </a:lnTo>
                <a:lnTo>
                  <a:pt x="1268413" y="1240473"/>
                </a:lnTo>
                <a:lnTo>
                  <a:pt x="1277303" y="1235075"/>
                </a:lnTo>
                <a:lnTo>
                  <a:pt x="1286193" y="1229360"/>
                </a:lnTo>
                <a:lnTo>
                  <a:pt x="1295083" y="1224915"/>
                </a:lnTo>
                <a:lnTo>
                  <a:pt x="1303973" y="1219518"/>
                </a:lnTo>
                <a:lnTo>
                  <a:pt x="1313181" y="1215390"/>
                </a:lnTo>
                <a:lnTo>
                  <a:pt x="1322071" y="1210945"/>
                </a:lnTo>
                <a:lnTo>
                  <a:pt x="1339851" y="1203643"/>
                </a:lnTo>
                <a:lnTo>
                  <a:pt x="1357631" y="1196975"/>
                </a:lnTo>
                <a:lnTo>
                  <a:pt x="1375411" y="1190943"/>
                </a:lnTo>
                <a:lnTo>
                  <a:pt x="1392556" y="1186498"/>
                </a:lnTo>
                <a:lnTo>
                  <a:pt x="1409066" y="1182053"/>
                </a:lnTo>
                <a:lnTo>
                  <a:pt x="1425576" y="1178878"/>
                </a:lnTo>
                <a:lnTo>
                  <a:pt x="1440816" y="1176020"/>
                </a:lnTo>
                <a:lnTo>
                  <a:pt x="1455421" y="1174115"/>
                </a:lnTo>
                <a:lnTo>
                  <a:pt x="1468756" y="1172210"/>
                </a:lnTo>
                <a:lnTo>
                  <a:pt x="1481138" y="1170940"/>
                </a:lnTo>
                <a:lnTo>
                  <a:pt x="1492251" y="1170305"/>
                </a:lnTo>
                <a:lnTo>
                  <a:pt x="1510031" y="1169988"/>
                </a:lnTo>
                <a:lnTo>
                  <a:pt x="1521778" y="1169670"/>
                </a:lnTo>
                <a:lnTo>
                  <a:pt x="1525906" y="1169988"/>
                </a:lnTo>
                <a:lnTo>
                  <a:pt x="1535113" y="1169035"/>
                </a:lnTo>
                <a:lnTo>
                  <a:pt x="1545273" y="1168400"/>
                </a:lnTo>
                <a:close/>
                <a:moveTo>
                  <a:pt x="132112" y="791368"/>
                </a:moveTo>
                <a:lnTo>
                  <a:pt x="132112" y="822496"/>
                </a:lnTo>
                <a:lnTo>
                  <a:pt x="132112" y="1715664"/>
                </a:lnTo>
                <a:lnTo>
                  <a:pt x="396336" y="1715664"/>
                </a:lnTo>
                <a:lnTo>
                  <a:pt x="409674" y="1715029"/>
                </a:lnTo>
                <a:lnTo>
                  <a:pt x="423330" y="1714393"/>
                </a:lnTo>
                <a:lnTo>
                  <a:pt x="436350" y="1712805"/>
                </a:lnTo>
                <a:lnTo>
                  <a:pt x="449053" y="1710899"/>
                </a:lnTo>
                <a:lnTo>
                  <a:pt x="462074" y="1708041"/>
                </a:lnTo>
                <a:lnTo>
                  <a:pt x="474459" y="1705182"/>
                </a:lnTo>
                <a:lnTo>
                  <a:pt x="486845" y="1701371"/>
                </a:lnTo>
                <a:lnTo>
                  <a:pt x="498913" y="1697559"/>
                </a:lnTo>
                <a:lnTo>
                  <a:pt x="510663" y="1692795"/>
                </a:lnTo>
                <a:lnTo>
                  <a:pt x="522096" y="1687713"/>
                </a:lnTo>
                <a:lnTo>
                  <a:pt x="532893" y="1682313"/>
                </a:lnTo>
                <a:lnTo>
                  <a:pt x="543691" y="1676278"/>
                </a:lnTo>
                <a:lnTo>
                  <a:pt x="554171" y="1669608"/>
                </a:lnTo>
                <a:lnTo>
                  <a:pt x="564016" y="1662938"/>
                </a:lnTo>
                <a:lnTo>
                  <a:pt x="573861" y="1655632"/>
                </a:lnTo>
                <a:lnTo>
                  <a:pt x="582753" y="1648009"/>
                </a:lnTo>
                <a:lnTo>
                  <a:pt x="591327" y="1639751"/>
                </a:lnTo>
                <a:lnTo>
                  <a:pt x="599585" y="1631493"/>
                </a:lnTo>
                <a:lnTo>
                  <a:pt x="607524" y="1622917"/>
                </a:lnTo>
                <a:lnTo>
                  <a:pt x="614828" y="1613705"/>
                </a:lnTo>
                <a:lnTo>
                  <a:pt x="622132" y="1604494"/>
                </a:lnTo>
                <a:lnTo>
                  <a:pt x="628166" y="1594648"/>
                </a:lnTo>
                <a:lnTo>
                  <a:pt x="634200" y="1584484"/>
                </a:lnTo>
                <a:lnTo>
                  <a:pt x="639282" y="1574320"/>
                </a:lnTo>
                <a:lnTo>
                  <a:pt x="644045" y="1564156"/>
                </a:lnTo>
                <a:lnTo>
                  <a:pt x="648174" y="1553356"/>
                </a:lnTo>
                <a:lnTo>
                  <a:pt x="651667" y="1542239"/>
                </a:lnTo>
                <a:lnTo>
                  <a:pt x="654843" y="1531440"/>
                </a:lnTo>
                <a:lnTo>
                  <a:pt x="657383" y="1520005"/>
                </a:lnTo>
                <a:lnTo>
                  <a:pt x="658971" y="1508253"/>
                </a:lnTo>
                <a:lnTo>
                  <a:pt x="659606" y="1496501"/>
                </a:lnTo>
                <a:lnTo>
                  <a:pt x="659924" y="1484749"/>
                </a:lnTo>
                <a:lnTo>
                  <a:pt x="659924" y="1022601"/>
                </a:lnTo>
                <a:lnTo>
                  <a:pt x="659606" y="1010214"/>
                </a:lnTo>
                <a:lnTo>
                  <a:pt x="658971" y="998461"/>
                </a:lnTo>
                <a:lnTo>
                  <a:pt x="657383" y="987344"/>
                </a:lnTo>
                <a:lnTo>
                  <a:pt x="654843" y="975910"/>
                </a:lnTo>
                <a:lnTo>
                  <a:pt x="651667" y="964475"/>
                </a:lnTo>
                <a:lnTo>
                  <a:pt x="648174" y="953676"/>
                </a:lnTo>
                <a:lnTo>
                  <a:pt x="644045" y="942877"/>
                </a:lnTo>
                <a:lnTo>
                  <a:pt x="639282" y="932395"/>
                </a:lnTo>
                <a:lnTo>
                  <a:pt x="634200" y="922231"/>
                </a:lnTo>
                <a:lnTo>
                  <a:pt x="628166" y="912384"/>
                </a:lnTo>
                <a:lnTo>
                  <a:pt x="622132" y="902538"/>
                </a:lnTo>
                <a:lnTo>
                  <a:pt x="614828" y="893327"/>
                </a:lnTo>
                <a:lnTo>
                  <a:pt x="607524" y="884116"/>
                </a:lnTo>
                <a:lnTo>
                  <a:pt x="599585" y="875540"/>
                </a:lnTo>
                <a:lnTo>
                  <a:pt x="591327" y="866964"/>
                </a:lnTo>
                <a:lnTo>
                  <a:pt x="582753" y="859023"/>
                </a:lnTo>
                <a:lnTo>
                  <a:pt x="573861" y="851082"/>
                </a:lnTo>
                <a:lnTo>
                  <a:pt x="564016" y="844094"/>
                </a:lnTo>
                <a:lnTo>
                  <a:pt x="554171" y="837107"/>
                </a:lnTo>
                <a:lnTo>
                  <a:pt x="543691" y="830754"/>
                </a:lnTo>
                <a:lnTo>
                  <a:pt x="532893" y="825037"/>
                </a:lnTo>
                <a:lnTo>
                  <a:pt x="522096" y="819002"/>
                </a:lnTo>
                <a:lnTo>
                  <a:pt x="510663" y="813920"/>
                </a:lnTo>
                <a:lnTo>
                  <a:pt x="498913" y="809791"/>
                </a:lnTo>
                <a:lnTo>
                  <a:pt x="486845" y="805344"/>
                </a:lnTo>
                <a:lnTo>
                  <a:pt x="474459" y="801850"/>
                </a:lnTo>
                <a:lnTo>
                  <a:pt x="462074" y="798674"/>
                </a:lnTo>
                <a:lnTo>
                  <a:pt x="449053" y="795815"/>
                </a:lnTo>
                <a:lnTo>
                  <a:pt x="436350" y="793909"/>
                </a:lnTo>
                <a:lnTo>
                  <a:pt x="423330" y="792321"/>
                </a:lnTo>
                <a:lnTo>
                  <a:pt x="409674" y="791686"/>
                </a:lnTo>
                <a:lnTo>
                  <a:pt x="396336" y="791368"/>
                </a:lnTo>
                <a:lnTo>
                  <a:pt x="132112" y="791368"/>
                </a:lnTo>
                <a:close/>
                <a:moveTo>
                  <a:pt x="1676943" y="617537"/>
                </a:moveTo>
                <a:lnTo>
                  <a:pt x="1679162" y="617855"/>
                </a:lnTo>
                <a:lnTo>
                  <a:pt x="1680746" y="618491"/>
                </a:lnTo>
                <a:lnTo>
                  <a:pt x="1682648" y="619127"/>
                </a:lnTo>
                <a:lnTo>
                  <a:pt x="1683916" y="620716"/>
                </a:lnTo>
                <a:lnTo>
                  <a:pt x="1685500" y="622306"/>
                </a:lnTo>
                <a:lnTo>
                  <a:pt x="1686451" y="623895"/>
                </a:lnTo>
                <a:lnTo>
                  <a:pt x="1687402" y="626121"/>
                </a:lnTo>
                <a:lnTo>
                  <a:pt x="1688669" y="631207"/>
                </a:lnTo>
                <a:lnTo>
                  <a:pt x="1689937" y="637247"/>
                </a:lnTo>
                <a:lnTo>
                  <a:pt x="1690254" y="644241"/>
                </a:lnTo>
                <a:lnTo>
                  <a:pt x="1690254" y="651235"/>
                </a:lnTo>
                <a:lnTo>
                  <a:pt x="1689303" y="666495"/>
                </a:lnTo>
                <a:lnTo>
                  <a:pt x="1687719" y="682072"/>
                </a:lnTo>
                <a:lnTo>
                  <a:pt x="1686768" y="695742"/>
                </a:lnTo>
                <a:lnTo>
                  <a:pt x="1686451" y="701147"/>
                </a:lnTo>
                <a:lnTo>
                  <a:pt x="1686451" y="706233"/>
                </a:lnTo>
                <a:lnTo>
                  <a:pt x="1687085" y="716406"/>
                </a:lnTo>
                <a:lnTo>
                  <a:pt x="1687402" y="726579"/>
                </a:lnTo>
                <a:lnTo>
                  <a:pt x="1688669" y="736752"/>
                </a:lnTo>
                <a:lnTo>
                  <a:pt x="1689937" y="746290"/>
                </a:lnTo>
                <a:lnTo>
                  <a:pt x="1691522" y="756145"/>
                </a:lnTo>
                <a:lnTo>
                  <a:pt x="1693106" y="765364"/>
                </a:lnTo>
                <a:lnTo>
                  <a:pt x="1695008" y="774583"/>
                </a:lnTo>
                <a:lnTo>
                  <a:pt x="1697226" y="783485"/>
                </a:lnTo>
                <a:lnTo>
                  <a:pt x="1701980" y="801606"/>
                </a:lnTo>
                <a:lnTo>
                  <a:pt x="1707685" y="818773"/>
                </a:lnTo>
                <a:lnTo>
                  <a:pt x="1713706" y="835622"/>
                </a:lnTo>
                <a:lnTo>
                  <a:pt x="1720362" y="852471"/>
                </a:lnTo>
                <a:lnTo>
                  <a:pt x="1727334" y="869002"/>
                </a:lnTo>
                <a:lnTo>
                  <a:pt x="1734940" y="885533"/>
                </a:lnTo>
                <a:lnTo>
                  <a:pt x="1749519" y="918596"/>
                </a:lnTo>
                <a:lnTo>
                  <a:pt x="1757125" y="935445"/>
                </a:lnTo>
                <a:lnTo>
                  <a:pt x="1765048" y="952612"/>
                </a:lnTo>
                <a:lnTo>
                  <a:pt x="1772020" y="970414"/>
                </a:lnTo>
                <a:lnTo>
                  <a:pt x="1778992" y="988853"/>
                </a:lnTo>
                <a:lnTo>
                  <a:pt x="1782478" y="999344"/>
                </a:lnTo>
                <a:lnTo>
                  <a:pt x="1785965" y="1009835"/>
                </a:lnTo>
                <a:lnTo>
                  <a:pt x="1789134" y="1020962"/>
                </a:lnTo>
                <a:lnTo>
                  <a:pt x="1791986" y="1032406"/>
                </a:lnTo>
                <a:lnTo>
                  <a:pt x="1794521" y="1043533"/>
                </a:lnTo>
                <a:lnTo>
                  <a:pt x="1796740" y="1054660"/>
                </a:lnTo>
                <a:lnTo>
                  <a:pt x="1798641" y="1066423"/>
                </a:lnTo>
                <a:lnTo>
                  <a:pt x="1800226" y="1077867"/>
                </a:lnTo>
                <a:lnTo>
                  <a:pt x="1782795" y="1072781"/>
                </a:lnTo>
                <a:lnTo>
                  <a:pt x="1766632" y="1068330"/>
                </a:lnTo>
                <a:lnTo>
                  <a:pt x="1749519" y="1064197"/>
                </a:lnTo>
                <a:lnTo>
                  <a:pt x="1733355" y="1060382"/>
                </a:lnTo>
                <a:lnTo>
                  <a:pt x="1717192" y="1056885"/>
                </a:lnTo>
                <a:lnTo>
                  <a:pt x="1701663" y="1053706"/>
                </a:lnTo>
                <a:lnTo>
                  <a:pt x="1685817" y="1051163"/>
                </a:lnTo>
                <a:lnTo>
                  <a:pt x="1670605" y="1048620"/>
                </a:lnTo>
                <a:lnTo>
                  <a:pt x="1655709" y="1046712"/>
                </a:lnTo>
                <a:lnTo>
                  <a:pt x="1641765" y="1044805"/>
                </a:lnTo>
                <a:lnTo>
                  <a:pt x="1628137" y="1043533"/>
                </a:lnTo>
                <a:lnTo>
                  <a:pt x="1614827" y="1042580"/>
                </a:lnTo>
                <a:lnTo>
                  <a:pt x="1601833" y="1041308"/>
                </a:lnTo>
                <a:lnTo>
                  <a:pt x="1589790" y="1040990"/>
                </a:lnTo>
                <a:lnTo>
                  <a:pt x="1578380" y="1040672"/>
                </a:lnTo>
                <a:lnTo>
                  <a:pt x="1567288" y="1040672"/>
                </a:lnTo>
                <a:lnTo>
                  <a:pt x="1563168" y="1027956"/>
                </a:lnTo>
                <a:lnTo>
                  <a:pt x="1559682" y="1016511"/>
                </a:lnTo>
                <a:lnTo>
                  <a:pt x="1556513" y="1006020"/>
                </a:lnTo>
                <a:lnTo>
                  <a:pt x="1553661" y="996483"/>
                </a:lnTo>
                <a:lnTo>
                  <a:pt x="1549857" y="979952"/>
                </a:lnTo>
                <a:lnTo>
                  <a:pt x="1547322" y="967235"/>
                </a:lnTo>
                <a:lnTo>
                  <a:pt x="1546371" y="957380"/>
                </a:lnTo>
                <a:lnTo>
                  <a:pt x="1545737" y="950704"/>
                </a:lnTo>
                <a:lnTo>
                  <a:pt x="1546371" y="947207"/>
                </a:lnTo>
                <a:lnTo>
                  <a:pt x="1546371" y="945936"/>
                </a:lnTo>
                <a:lnTo>
                  <a:pt x="1545104" y="936080"/>
                </a:lnTo>
                <a:lnTo>
                  <a:pt x="1544470" y="925907"/>
                </a:lnTo>
                <a:lnTo>
                  <a:pt x="1543519" y="916052"/>
                </a:lnTo>
                <a:lnTo>
                  <a:pt x="1542251" y="906833"/>
                </a:lnTo>
                <a:lnTo>
                  <a:pt x="1541301" y="902064"/>
                </a:lnTo>
                <a:lnTo>
                  <a:pt x="1540033" y="898249"/>
                </a:lnTo>
                <a:lnTo>
                  <a:pt x="1538448" y="894117"/>
                </a:lnTo>
                <a:lnTo>
                  <a:pt x="1536230" y="890620"/>
                </a:lnTo>
                <a:lnTo>
                  <a:pt x="1533694" y="887441"/>
                </a:lnTo>
                <a:lnTo>
                  <a:pt x="1530525" y="885215"/>
                </a:lnTo>
                <a:lnTo>
                  <a:pt x="1527039" y="883308"/>
                </a:lnTo>
                <a:lnTo>
                  <a:pt x="1522919" y="881718"/>
                </a:lnTo>
                <a:lnTo>
                  <a:pt x="1520384" y="883626"/>
                </a:lnTo>
                <a:lnTo>
                  <a:pt x="1513728" y="890620"/>
                </a:lnTo>
                <a:lnTo>
                  <a:pt x="1508974" y="896024"/>
                </a:lnTo>
                <a:lnTo>
                  <a:pt x="1503270" y="902700"/>
                </a:lnTo>
                <a:lnTo>
                  <a:pt x="1496931" y="910648"/>
                </a:lnTo>
                <a:lnTo>
                  <a:pt x="1489959" y="920503"/>
                </a:lnTo>
                <a:lnTo>
                  <a:pt x="1482670" y="931312"/>
                </a:lnTo>
                <a:lnTo>
                  <a:pt x="1474430" y="944028"/>
                </a:lnTo>
                <a:lnTo>
                  <a:pt x="1465873" y="958016"/>
                </a:lnTo>
                <a:lnTo>
                  <a:pt x="1456999" y="974229"/>
                </a:lnTo>
                <a:lnTo>
                  <a:pt x="1448125" y="991396"/>
                </a:lnTo>
                <a:lnTo>
                  <a:pt x="1439252" y="1011107"/>
                </a:lnTo>
                <a:lnTo>
                  <a:pt x="1430061" y="1032406"/>
                </a:lnTo>
                <a:lnTo>
                  <a:pt x="1421187" y="1054978"/>
                </a:lnTo>
                <a:lnTo>
                  <a:pt x="1404707" y="1059429"/>
                </a:lnTo>
                <a:lnTo>
                  <a:pt x="1387910" y="1064197"/>
                </a:lnTo>
                <a:lnTo>
                  <a:pt x="1370796" y="1069602"/>
                </a:lnTo>
                <a:lnTo>
                  <a:pt x="1353049" y="1076278"/>
                </a:lnTo>
                <a:lnTo>
                  <a:pt x="1335618" y="1083590"/>
                </a:lnTo>
                <a:lnTo>
                  <a:pt x="1326427" y="1087722"/>
                </a:lnTo>
                <a:lnTo>
                  <a:pt x="1317870" y="1092173"/>
                </a:lnTo>
                <a:lnTo>
                  <a:pt x="1308996" y="1096942"/>
                </a:lnTo>
                <a:lnTo>
                  <a:pt x="1300123" y="1101710"/>
                </a:lnTo>
                <a:lnTo>
                  <a:pt x="1291566" y="1107115"/>
                </a:lnTo>
                <a:lnTo>
                  <a:pt x="1283009" y="1112837"/>
                </a:lnTo>
                <a:lnTo>
                  <a:pt x="1280790" y="1100439"/>
                </a:lnTo>
                <a:lnTo>
                  <a:pt x="1279206" y="1088358"/>
                </a:lnTo>
                <a:lnTo>
                  <a:pt x="1278255" y="1076278"/>
                </a:lnTo>
                <a:lnTo>
                  <a:pt x="1277938" y="1064515"/>
                </a:lnTo>
                <a:lnTo>
                  <a:pt x="1277938" y="1052753"/>
                </a:lnTo>
                <a:lnTo>
                  <a:pt x="1278889" y="1040990"/>
                </a:lnTo>
                <a:lnTo>
                  <a:pt x="1279840" y="1029545"/>
                </a:lnTo>
                <a:lnTo>
                  <a:pt x="1281424" y="1018419"/>
                </a:lnTo>
                <a:lnTo>
                  <a:pt x="1283326" y="1007610"/>
                </a:lnTo>
                <a:lnTo>
                  <a:pt x="1285544" y="997119"/>
                </a:lnTo>
                <a:lnTo>
                  <a:pt x="1288080" y="986310"/>
                </a:lnTo>
                <a:lnTo>
                  <a:pt x="1290932" y="976137"/>
                </a:lnTo>
                <a:lnTo>
                  <a:pt x="1294101" y="966282"/>
                </a:lnTo>
                <a:lnTo>
                  <a:pt x="1297270" y="957062"/>
                </a:lnTo>
                <a:lnTo>
                  <a:pt x="1300756" y="947843"/>
                </a:lnTo>
                <a:lnTo>
                  <a:pt x="1304243" y="938942"/>
                </a:lnTo>
                <a:lnTo>
                  <a:pt x="1311532" y="922728"/>
                </a:lnTo>
                <a:lnTo>
                  <a:pt x="1319138" y="907787"/>
                </a:lnTo>
                <a:lnTo>
                  <a:pt x="1325793" y="895388"/>
                </a:lnTo>
                <a:lnTo>
                  <a:pt x="1332449" y="884262"/>
                </a:lnTo>
                <a:lnTo>
                  <a:pt x="1337836" y="875678"/>
                </a:lnTo>
                <a:lnTo>
                  <a:pt x="1342273" y="869002"/>
                </a:lnTo>
                <a:lnTo>
                  <a:pt x="1346076" y="863915"/>
                </a:lnTo>
                <a:lnTo>
                  <a:pt x="1349563" y="857557"/>
                </a:lnTo>
                <a:lnTo>
                  <a:pt x="1353366" y="850881"/>
                </a:lnTo>
                <a:lnTo>
                  <a:pt x="1358119" y="843887"/>
                </a:lnTo>
                <a:lnTo>
                  <a:pt x="1363507" y="836575"/>
                </a:lnTo>
                <a:lnTo>
                  <a:pt x="1369529" y="828628"/>
                </a:lnTo>
                <a:lnTo>
                  <a:pt x="1375867" y="820362"/>
                </a:lnTo>
                <a:lnTo>
                  <a:pt x="1390129" y="803195"/>
                </a:lnTo>
                <a:lnTo>
                  <a:pt x="1398052" y="794612"/>
                </a:lnTo>
                <a:lnTo>
                  <a:pt x="1406292" y="785074"/>
                </a:lnTo>
                <a:lnTo>
                  <a:pt x="1415165" y="776173"/>
                </a:lnTo>
                <a:lnTo>
                  <a:pt x="1424673" y="766636"/>
                </a:lnTo>
                <a:lnTo>
                  <a:pt x="1434498" y="757416"/>
                </a:lnTo>
                <a:lnTo>
                  <a:pt x="1444322" y="747879"/>
                </a:lnTo>
                <a:lnTo>
                  <a:pt x="1454781" y="738342"/>
                </a:lnTo>
                <a:lnTo>
                  <a:pt x="1465873" y="729123"/>
                </a:lnTo>
                <a:lnTo>
                  <a:pt x="1476965" y="719585"/>
                </a:lnTo>
                <a:lnTo>
                  <a:pt x="1488374" y="710684"/>
                </a:lnTo>
                <a:lnTo>
                  <a:pt x="1500418" y="701465"/>
                </a:lnTo>
                <a:lnTo>
                  <a:pt x="1512778" y="692881"/>
                </a:lnTo>
                <a:lnTo>
                  <a:pt x="1524821" y="684298"/>
                </a:lnTo>
                <a:lnTo>
                  <a:pt x="1537814" y="676032"/>
                </a:lnTo>
                <a:lnTo>
                  <a:pt x="1550491" y="668084"/>
                </a:lnTo>
                <a:lnTo>
                  <a:pt x="1563485" y="660772"/>
                </a:lnTo>
                <a:lnTo>
                  <a:pt x="1577113" y="653779"/>
                </a:lnTo>
                <a:lnTo>
                  <a:pt x="1590423" y="647102"/>
                </a:lnTo>
                <a:lnTo>
                  <a:pt x="1604051" y="640744"/>
                </a:lnTo>
                <a:lnTo>
                  <a:pt x="1618313" y="635022"/>
                </a:lnTo>
                <a:lnTo>
                  <a:pt x="1631940" y="629618"/>
                </a:lnTo>
                <a:lnTo>
                  <a:pt x="1645885" y="625167"/>
                </a:lnTo>
                <a:lnTo>
                  <a:pt x="1660463" y="621034"/>
                </a:lnTo>
                <a:lnTo>
                  <a:pt x="1674725" y="617855"/>
                </a:lnTo>
                <a:lnTo>
                  <a:pt x="1676943" y="617537"/>
                </a:lnTo>
                <a:close/>
                <a:moveTo>
                  <a:pt x="346476" y="395287"/>
                </a:moveTo>
                <a:lnTo>
                  <a:pt x="974007" y="395287"/>
                </a:lnTo>
                <a:lnTo>
                  <a:pt x="990521" y="395922"/>
                </a:lnTo>
                <a:lnTo>
                  <a:pt x="1006400" y="396875"/>
                </a:lnTo>
                <a:lnTo>
                  <a:pt x="1022596" y="398781"/>
                </a:lnTo>
                <a:lnTo>
                  <a:pt x="1038475" y="401322"/>
                </a:lnTo>
                <a:lnTo>
                  <a:pt x="1053719" y="404816"/>
                </a:lnTo>
                <a:lnTo>
                  <a:pt x="1069598" y="408627"/>
                </a:lnTo>
                <a:lnTo>
                  <a:pt x="1084524" y="413392"/>
                </a:lnTo>
                <a:lnTo>
                  <a:pt x="1099450" y="418791"/>
                </a:lnTo>
                <a:lnTo>
                  <a:pt x="1113423" y="424826"/>
                </a:lnTo>
                <a:lnTo>
                  <a:pt x="1127397" y="431497"/>
                </a:lnTo>
                <a:lnTo>
                  <a:pt x="1141370" y="438484"/>
                </a:lnTo>
                <a:lnTo>
                  <a:pt x="1154708" y="446425"/>
                </a:lnTo>
                <a:lnTo>
                  <a:pt x="1168046" y="454683"/>
                </a:lnTo>
                <a:lnTo>
                  <a:pt x="1180432" y="463577"/>
                </a:lnTo>
                <a:lnTo>
                  <a:pt x="1192500" y="473106"/>
                </a:lnTo>
                <a:lnTo>
                  <a:pt x="1203933" y="483270"/>
                </a:lnTo>
                <a:lnTo>
                  <a:pt x="1215365" y="493751"/>
                </a:lnTo>
                <a:lnTo>
                  <a:pt x="1226163" y="504868"/>
                </a:lnTo>
                <a:lnTo>
                  <a:pt x="1236643" y="515985"/>
                </a:lnTo>
                <a:lnTo>
                  <a:pt x="1246170" y="527738"/>
                </a:lnTo>
                <a:lnTo>
                  <a:pt x="1255380" y="540443"/>
                </a:lnTo>
                <a:lnTo>
                  <a:pt x="1264272" y="552830"/>
                </a:lnTo>
                <a:lnTo>
                  <a:pt x="1272211" y="566171"/>
                </a:lnTo>
                <a:lnTo>
                  <a:pt x="1280151" y="579511"/>
                </a:lnTo>
                <a:lnTo>
                  <a:pt x="1286820" y="593804"/>
                </a:lnTo>
                <a:lnTo>
                  <a:pt x="1293489" y="607780"/>
                </a:lnTo>
                <a:lnTo>
                  <a:pt x="1298888" y="622391"/>
                </a:lnTo>
                <a:lnTo>
                  <a:pt x="1303969" y="637319"/>
                </a:lnTo>
                <a:lnTo>
                  <a:pt x="1308098" y="652565"/>
                </a:lnTo>
                <a:lnTo>
                  <a:pt x="1312226" y="667811"/>
                </a:lnTo>
                <a:lnTo>
                  <a:pt x="1315402" y="684010"/>
                </a:lnTo>
                <a:lnTo>
                  <a:pt x="1317625" y="699574"/>
                </a:lnTo>
                <a:lnTo>
                  <a:pt x="1305240" y="712914"/>
                </a:lnTo>
                <a:lnTo>
                  <a:pt x="1293807" y="726255"/>
                </a:lnTo>
                <a:lnTo>
                  <a:pt x="1282692" y="739277"/>
                </a:lnTo>
                <a:lnTo>
                  <a:pt x="1272847" y="751347"/>
                </a:lnTo>
                <a:lnTo>
                  <a:pt x="1263637" y="763417"/>
                </a:lnTo>
                <a:lnTo>
                  <a:pt x="1255380" y="775169"/>
                </a:lnTo>
                <a:lnTo>
                  <a:pt x="1247758" y="786604"/>
                </a:lnTo>
                <a:lnTo>
                  <a:pt x="1241724" y="796768"/>
                </a:lnTo>
                <a:lnTo>
                  <a:pt x="1236008" y="805026"/>
                </a:lnTo>
                <a:lnTo>
                  <a:pt x="1229021" y="815508"/>
                </a:lnTo>
                <a:lnTo>
                  <a:pt x="1221717" y="828213"/>
                </a:lnTo>
                <a:lnTo>
                  <a:pt x="1213142" y="842506"/>
                </a:lnTo>
                <a:lnTo>
                  <a:pt x="1204250" y="859341"/>
                </a:lnTo>
                <a:lnTo>
                  <a:pt x="1195676" y="877763"/>
                </a:lnTo>
                <a:lnTo>
                  <a:pt x="1191547" y="887609"/>
                </a:lnTo>
                <a:lnTo>
                  <a:pt x="1187101" y="897774"/>
                </a:lnTo>
                <a:lnTo>
                  <a:pt x="1182655" y="908573"/>
                </a:lnTo>
                <a:lnTo>
                  <a:pt x="1178844" y="919690"/>
                </a:lnTo>
                <a:lnTo>
                  <a:pt x="1175033" y="931124"/>
                </a:lnTo>
                <a:lnTo>
                  <a:pt x="1171540" y="942877"/>
                </a:lnTo>
                <a:lnTo>
                  <a:pt x="1168046" y="954946"/>
                </a:lnTo>
                <a:lnTo>
                  <a:pt x="1164871" y="967651"/>
                </a:lnTo>
                <a:lnTo>
                  <a:pt x="1162012" y="980039"/>
                </a:lnTo>
                <a:lnTo>
                  <a:pt x="1159789" y="993379"/>
                </a:lnTo>
                <a:lnTo>
                  <a:pt x="1157249" y="1006720"/>
                </a:lnTo>
                <a:lnTo>
                  <a:pt x="1155661" y="1020695"/>
                </a:lnTo>
                <a:lnTo>
                  <a:pt x="1154708" y="1034353"/>
                </a:lnTo>
                <a:lnTo>
                  <a:pt x="1153755" y="1048329"/>
                </a:lnTo>
                <a:lnTo>
                  <a:pt x="1153755" y="1062940"/>
                </a:lnTo>
                <a:lnTo>
                  <a:pt x="1153755" y="1077551"/>
                </a:lnTo>
                <a:lnTo>
                  <a:pt x="1155026" y="1092161"/>
                </a:lnTo>
                <a:lnTo>
                  <a:pt x="1156614" y="1107090"/>
                </a:lnTo>
                <a:lnTo>
                  <a:pt x="1158519" y="1122336"/>
                </a:lnTo>
                <a:lnTo>
                  <a:pt x="1161377" y="1137900"/>
                </a:lnTo>
                <a:lnTo>
                  <a:pt x="1162965" y="1143617"/>
                </a:lnTo>
                <a:lnTo>
                  <a:pt x="1164871" y="1149017"/>
                </a:lnTo>
                <a:lnTo>
                  <a:pt x="1166776" y="1154734"/>
                </a:lnTo>
                <a:lnTo>
                  <a:pt x="1168682" y="1160134"/>
                </a:lnTo>
                <a:lnTo>
                  <a:pt x="1153120" y="1173474"/>
                </a:lnTo>
                <a:lnTo>
                  <a:pt x="1145181" y="1180144"/>
                </a:lnTo>
                <a:lnTo>
                  <a:pt x="1137877" y="1187450"/>
                </a:lnTo>
                <a:lnTo>
                  <a:pt x="1130255" y="1194437"/>
                </a:lnTo>
                <a:lnTo>
                  <a:pt x="1122951" y="1202060"/>
                </a:lnTo>
                <a:lnTo>
                  <a:pt x="1115646" y="1210001"/>
                </a:lnTo>
                <a:lnTo>
                  <a:pt x="1108660" y="1217624"/>
                </a:lnTo>
                <a:lnTo>
                  <a:pt x="1101990" y="1225882"/>
                </a:lnTo>
                <a:lnTo>
                  <a:pt x="1095321" y="1234141"/>
                </a:lnTo>
                <a:lnTo>
                  <a:pt x="1088652" y="1242717"/>
                </a:lnTo>
                <a:lnTo>
                  <a:pt x="1082618" y="1251928"/>
                </a:lnTo>
                <a:lnTo>
                  <a:pt x="1076267" y="1260822"/>
                </a:lnTo>
                <a:lnTo>
                  <a:pt x="1070233" y="1269715"/>
                </a:lnTo>
                <a:lnTo>
                  <a:pt x="1064834" y="1279244"/>
                </a:lnTo>
                <a:lnTo>
                  <a:pt x="1059118" y="1289090"/>
                </a:lnTo>
                <a:lnTo>
                  <a:pt x="1053719" y="1298937"/>
                </a:lnTo>
                <a:lnTo>
                  <a:pt x="1048320" y="1309101"/>
                </a:lnTo>
                <a:lnTo>
                  <a:pt x="1043556" y="1319265"/>
                </a:lnTo>
                <a:lnTo>
                  <a:pt x="1039110" y="1329747"/>
                </a:lnTo>
                <a:lnTo>
                  <a:pt x="1034347" y="1340864"/>
                </a:lnTo>
                <a:lnTo>
                  <a:pt x="1029901" y="1351663"/>
                </a:lnTo>
                <a:lnTo>
                  <a:pt x="1026090" y="1363097"/>
                </a:lnTo>
                <a:lnTo>
                  <a:pt x="1022279" y="1374532"/>
                </a:lnTo>
                <a:lnTo>
                  <a:pt x="1018468" y="1386284"/>
                </a:lnTo>
                <a:lnTo>
                  <a:pt x="1014974" y="1398036"/>
                </a:lnTo>
                <a:lnTo>
                  <a:pt x="1011799" y="1410106"/>
                </a:lnTo>
                <a:lnTo>
                  <a:pt x="1009258" y="1422811"/>
                </a:lnTo>
                <a:lnTo>
                  <a:pt x="1006400" y="1435517"/>
                </a:lnTo>
                <a:lnTo>
                  <a:pt x="1004177" y="1448539"/>
                </a:lnTo>
                <a:lnTo>
                  <a:pt x="1002271" y="1461562"/>
                </a:lnTo>
                <a:lnTo>
                  <a:pt x="1000048" y="1474902"/>
                </a:lnTo>
                <a:lnTo>
                  <a:pt x="998460" y="1488560"/>
                </a:lnTo>
                <a:lnTo>
                  <a:pt x="997508" y="1504759"/>
                </a:lnTo>
                <a:lnTo>
                  <a:pt x="996237" y="1525723"/>
                </a:lnTo>
                <a:lnTo>
                  <a:pt x="995602" y="1551133"/>
                </a:lnTo>
                <a:lnTo>
                  <a:pt x="995602" y="1565744"/>
                </a:lnTo>
                <a:lnTo>
                  <a:pt x="995920" y="1580990"/>
                </a:lnTo>
                <a:lnTo>
                  <a:pt x="996237" y="1596871"/>
                </a:lnTo>
                <a:lnTo>
                  <a:pt x="997190" y="1613705"/>
                </a:lnTo>
                <a:lnTo>
                  <a:pt x="998460" y="1630857"/>
                </a:lnTo>
                <a:lnTo>
                  <a:pt x="1000048" y="1648962"/>
                </a:lnTo>
                <a:lnTo>
                  <a:pt x="1002589" y="1667384"/>
                </a:lnTo>
                <a:lnTo>
                  <a:pt x="1005130" y="1686124"/>
                </a:lnTo>
                <a:lnTo>
                  <a:pt x="1008941" y="1705182"/>
                </a:lnTo>
                <a:lnTo>
                  <a:pt x="1012751" y="1724557"/>
                </a:lnTo>
                <a:lnTo>
                  <a:pt x="1017515" y="1744250"/>
                </a:lnTo>
                <a:lnTo>
                  <a:pt x="1022914" y="1763308"/>
                </a:lnTo>
                <a:lnTo>
                  <a:pt x="1029265" y="1783001"/>
                </a:lnTo>
                <a:lnTo>
                  <a:pt x="1036252" y="1802376"/>
                </a:lnTo>
                <a:lnTo>
                  <a:pt x="1044192" y="1821434"/>
                </a:lnTo>
                <a:lnTo>
                  <a:pt x="1048320" y="1831280"/>
                </a:lnTo>
                <a:lnTo>
                  <a:pt x="1053084" y="1840491"/>
                </a:lnTo>
                <a:lnTo>
                  <a:pt x="1057847" y="1849702"/>
                </a:lnTo>
                <a:lnTo>
                  <a:pt x="1062929" y="1858914"/>
                </a:lnTo>
                <a:lnTo>
                  <a:pt x="1068327" y="1868125"/>
                </a:lnTo>
                <a:lnTo>
                  <a:pt x="1073726" y="1877018"/>
                </a:lnTo>
                <a:lnTo>
                  <a:pt x="1079760" y="1885594"/>
                </a:lnTo>
                <a:lnTo>
                  <a:pt x="1085476" y="1894488"/>
                </a:lnTo>
                <a:lnTo>
                  <a:pt x="1092146" y="1902746"/>
                </a:lnTo>
                <a:lnTo>
                  <a:pt x="1098815" y="1911640"/>
                </a:lnTo>
                <a:lnTo>
                  <a:pt x="1105484" y="1919581"/>
                </a:lnTo>
                <a:lnTo>
                  <a:pt x="1113106" y="1927521"/>
                </a:lnTo>
                <a:lnTo>
                  <a:pt x="1120410" y="1935462"/>
                </a:lnTo>
                <a:lnTo>
                  <a:pt x="1128349" y="1943403"/>
                </a:lnTo>
                <a:lnTo>
                  <a:pt x="1119775" y="1947214"/>
                </a:lnTo>
                <a:lnTo>
                  <a:pt x="1110565" y="1951343"/>
                </a:lnTo>
                <a:lnTo>
                  <a:pt x="1101673" y="1955155"/>
                </a:lnTo>
                <a:lnTo>
                  <a:pt x="1092146" y="1958649"/>
                </a:lnTo>
                <a:lnTo>
                  <a:pt x="1083253" y="1962143"/>
                </a:lnTo>
                <a:lnTo>
                  <a:pt x="1073726" y="1964684"/>
                </a:lnTo>
                <a:lnTo>
                  <a:pt x="1064199" y="1967542"/>
                </a:lnTo>
                <a:lnTo>
                  <a:pt x="1054672" y="1970401"/>
                </a:lnTo>
                <a:lnTo>
                  <a:pt x="1044827" y="1972307"/>
                </a:lnTo>
                <a:lnTo>
                  <a:pt x="1034664" y="1974212"/>
                </a:lnTo>
                <a:lnTo>
                  <a:pt x="1024819" y="1975801"/>
                </a:lnTo>
                <a:lnTo>
                  <a:pt x="1014657" y="1977389"/>
                </a:lnTo>
                <a:lnTo>
                  <a:pt x="1004494" y="1978024"/>
                </a:lnTo>
                <a:lnTo>
                  <a:pt x="994332" y="1978977"/>
                </a:lnTo>
                <a:lnTo>
                  <a:pt x="984170" y="1979612"/>
                </a:lnTo>
                <a:lnTo>
                  <a:pt x="974007" y="1979612"/>
                </a:lnTo>
                <a:lnTo>
                  <a:pt x="955588" y="1979612"/>
                </a:lnTo>
                <a:lnTo>
                  <a:pt x="364895" y="1979612"/>
                </a:lnTo>
                <a:lnTo>
                  <a:pt x="346476" y="1979612"/>
                </a:lnTo>
                <a:lnTo>
                  <a:pt x="328692" y="1979294"/>
                </a:lnTo>
                <a:lnTo>
                  <a:pt x="311225" y="1977706"/>
                </a:lnTo>
                <a:lnTo>
                  <a:pt x="294076" y="1975801"/>
                </a:lnTo>
                <a:lnTo>
                  <a:pt x="276609" y="1972624"/>
                </a:lnTo>
                <a:lnTo>
                  <a:pt x="259778" y="1968813"/>
                </a:lnTo>
                <a:lnTo>
                  <a:pt x="243264" y="1964048"/>
                </a:lnTo>
                <a:lnTo>
                  <a:pt x="227385" y="1958649"/>
                </a:lnTo>
                <a:lnTo>
                  <a:pt x="211506" y="1952614"/>
                </a:lnTo>
                <a:lnTo>
                  <a:pt x="196262" y="1945626"/>
                </a:lnTo>
                <a:lnTo>
                  <a:pt x="181336" y="1937685"/>
                </a:lnTo>
                <a:lnTo>
                  <a:pt x="167045" y="1929427"/>
                </a:lnTo>
                <a:lnTo>
                  <a:pt x="152754" y="1920533"/>
                </a:lnTo>
                <a:lnTo>
                  <a:pt x="139098" y="1910687"/>
                </a:lnTo>
                <a:lnTo>
                  <a:pt x="126078" y="1900523"/>
                </a:lnTo>
                <a:lnTo>
                  <a:pt x="113692" y="1889406"/>
                </a:lnTo>
                <a:lnTo>
                  <a:pt x="101624" y="1878289"/>
                </a:lnTo>
                <a:lnTo>
                  <a:pt x="90192" y="1865901"/>
                </a:lnTo>
                <a:lnTo>
                  <a:pt x="79077" y="1853514"/>
                </a:lnTo>
                <a:lnTo>
                  <a:pt x="68914" y="1840491"/>
                </a:lnTo>
                <a:lnTo>
                  <a:pt x="59069" y="1826833"/>
                </a:lnTo>
                <a:lnTo>
                  <a:pt x="50177" y="1812858"/>
                </a:lnTo>
                <a:lnTo>
                  <a:pt x="41920" y="1798247"/>
                </a:lnTo>
                <a:lnTo>
                  <a:pt x="33981" y="1783318"/>
                </a:lnTo>
                <a:lnTo>
                  <a:pt x="26994" y="1768072"/>
                </a:lnTo>
                <a:lnTo>
                  <a:pt x="21278" y="1752509"/>
                </a:lnTo>
                <a:lnTo>
                  <a:pt x="15561" y="1736310"/>
                </a:lnTo>
                <a:lnTo>
                  <a:pt x="11115" y="1719793"/>
                </a:lnTo>
                <a:lnTo>
                  <a:pt x="6987" y="1702959"/>
                </a:lnTo>
                <a:lnTo>
                  <a:pt x="3811" y="1686124"/>
                </a:lnTo>
                <a:lnTo>
                  <a:pt x="1588" y="1668337"/>
                </a:lnTo>
                <a:lnTo>
                  <a:pt x="318" y="1650868"/>
                </a:lnTo>
                <a:lnTo>
                  <a:pt x="0" y="1633081"/>
                </a:lnTo>
                <a:lnTo>
                  <a:pt x="0" y="792321"/>
                </a:lnTo>
                <a:lnTo>
                  <a:pt x="0" y="742136"/>
                </a:lnTo>
                <a:lnTo>
                  <a:pt x="318" y="724349"/>
                </a:lnTo>
                <a:lnTo>
                  <a:pt x="1588" y="706562"/>
                </a:lnTo>
                <a:lnTo>
                  <a:pt x="3811" y="689410"/>
                </a:lnTo>
                <a:lnTo>
                  <a:pt x="6987" y="672258"/>
                </a:lnTo>
                <a:lnTo>
                  <a:pt x="11115" y="655106"/>
                </a:lnTo>
                <a:lnTo>
                  <a:pt x="15561" y="638907"/>
                </a:lnTo>
                <a:lnTo>
                  <a:pt x="21278" y="622708"/>
                </a:lnTo>
                <a:lnTo>
                  <a:pt x="26994" y="607144"/>
                </a:lnTo>
                <a:lnTo>
                  <a:pt x="33981" y="591898"/>
                </a:lnTo>
                <a:lnTo>
                  <a:pt x="41920" y="576970"/>
                </a:lnTo>
                <a:lnTo>
                  <a:pt x="50177" y="562359"/>
                </a:lnTo>
                <a:lnTo>
                  <a:pt x="59069" y="548383"/>
                </a:lnTo>
                <a:lnTo>
                  <a:pt x="68914" y="534408"/>
                </a:lnTo>
                <a:lnTo>
                  <a:pt x="79077" y="521703"/>
                </a:lnTo>
                <a:lnTo>
                  <a:pt x="90192" y="508998"/>
                </a:lnTo>
                <a:lnTo>
                  <a:pt x="101624" y="496928"/>
                </a:lnTo>
                <a:lnTo>
                  <a:pt x="113692" y="485493"/>
                </a:lnTo>
                <a:lnTo>
                  <a:pt x="126078" y="474694"/>
                </a:lnTo>
                <a:lnTo>
                  <a:pt x="139098" y="463894"/>
                </a:lnTo>
                <a:lnTo>
                  <a:pt x="152754" y="454683"/>
                </a:lnTo>
                <a:lnTo>
                  <a:pt x="167045" y="445472"/>
                </a:lnTo>
                <a:lnTo>
                  <a:pt x="181336" y="437214"/>
                </a:lnTo>
                <a:lnTo>
                  <a:pt x="196262" y="429591"/>
                </a:lnTo>
                <a:lnTo>
                  <a:pt x="211506" y="422285"/>
                </a:lnTo>
                <a:lnTo>
                  <a:pt x="227385" y="416250"/>
                </a:lnTo>
                <a:lnTo>
                  <a:pt x="243264" y="411168"/>
                </a:lnTo>
                <a:lnTo>
                  <a:pt x="259778" y="406404"/>
                </a:lnTo>
                <a:lnTo>
                  <a:pt x="276609" y="402592"/>
                </a:lnTo>
                <a:lnTo>
                  <a:pt x="294076" y="399416"/>
                </a:lnTo>
                <a:lnTo>
                  <a:pt x="311225" y="396875"/>
                </a:lnTo>
                <a:lnTo>
                  <a:pt x="328692" y="395922"/>
                </a:lnTo>
                <a:lnTo>
                  <a:pt x="346476" y="395287"/>
                </a:lnTo>
                <a:close/>
                <a:moveTo>
                  <a:pt x="388620" y="0"/>
                </a:moveTo>
                <a:lnTo>
                  <a:pt x="395923" y="0"/>
                </a:lnTo>
                <a:lnTo>
                  <a:pt x="923608" y="0"/>
                </a:lnTo>
                <a:lnTo>
                  <a:pt x="930275" y="0"/>
                </a:lnTo>
                <a:lnTo>
                  <a:pt x="937260" y="318"/>
                </a:lnTo>
                <a:lnTo>
                  <a:pt x="943610" y="1270"/>
                </a:lnTo>
                <a:lnTo>
                  <a:pt x="950278" y="2223"/>
                </a:lnTo>
                <a:lnTo>
                  <a:pt x="956628" y="3810"/>
                </a:lnTo>
                <a:lnTo>
                  <a:pt x="962660" y="5715"/>
                </a:lnTo>
                <a:lnTo>
                  <a:pt x="969010" y="7938"/>
                </a:lnTo>
                <a:lnTo>
                  <a:pt x="975043" y="10160"/>
                </a:lnTo>
                <a:lnTo>
                  <a:pt x="980758" y="13018"/>
                </a:lnTo>
                <a:lnTo>
                  <a:pt x="986155" y="15558"/>
                </a:lnTo>
                <a:lnTo>
                  <a:pt x="991870" y="18733"/>
                </a:lnTo>
                <a:lnTo>
                  <a:pt x="997268" y="22225"/>
                </a:lnTo>
                <a:lnTo>
                  <a:pt x="1002348" y="25718"/>
                </a:lnTo>
                <a:lnTo>
                  <a:pt x="1007428" y="29845"/>
                </a:lnTo>
                <a:lnTo>
                  <a:pt x="1012190" y="33973"/>
                </a:lnTo>
                <a:lnTo>
                  <a:pt x="1016953" y="38418"/>
                </a:lnTo>
                <a:lnTo>
                  <a:pt x="1021080" y="43180"/>
                </a:lnTo>
                <a:lnTo>
                  <a:pt x="1025525" y="47625"/>
                </a:lnTo>
                <a:lnTo>
                  <a:pt x="1029335" y="53023"/>
                </a:lnTo>
                <a:lnTo>
                  <a:pt x="1032828" y="58103"/>
                </a:lnTo>
                <a:lnTo>
                  <a:pt x="1036320" y="63183"/>
                </a:lnTo>
                <a:lnTo>
                  <a:pt x="1039495" y="68898"/>
                </a:lnTo>
                <a:lnTo>
                  <a:pt x="1042353" y="74295"/>
                </a:lnTo>
                <a:lnTo>
                  <a:pt x="1045210" y="80328"/>
                </a:lnTo>
                <a:lnTo>
                  <a:pt x="1047433" y="86043"/>
                </a:lnTo>
                <a:lnTo>
                  <a:pt x="1049338" y="92393"/>
                </a:lnTo>
                <a:lnTo>
                  <a:pt x="1051243" y="98743"/>
                </a:lnTo>
                <a:lnTo>
                  <a:pt x="1052830" y="105093"/>
                </a:lnTo>
                <a:lnTo>
                  <a:pt x="1054100" y="111760"/>
                </a:lnTo>
                <a:lnTo>
                  <a:pt x="1054735" y="118428"/>
                </a:lnTo>
                <a:lnTo>
                  <a:pt x="1055370" y="125095"/>
                </a:lnTo>
                <a:lnTo>
                  <a:pt x="1055688" y="131763"/>
                </a:lnTo>
                <a:lnTo>
                  <a:pt x="1055370" y="138430"/>
                </a:lnTo>
                <a:lnTo>
                  <a:pt x="1054735" y="145098"/>
                </a:lnTo>
                <a:lnTo>
                  <a:pt x="1054100" y="151448"/>
                </a:lnTo>
                <a:lnTo>
                  <a:pt x="1052830" y="158115"/>
                </a:lnTo>
                <a:lnTo>
                  <a:pt x="1051243" y="164465"/>
                </a:lnTo>
                <a:lnTo>
                  <a:pt x="1049338" y="170815"/>
                </a:lnTo>
                <a:lnTo>
                  <a:pt x="1047433" y="177165"/>
                </a:lnTo>
                <a:lnTo>
                  <a:pt x="1045210" y="182880"/>
                </a:lnTo>
                <a:lnTo>
                  <a:pt x="1042353" y="188913"/>
                </a:lnTo>
                <a:lnTo>
                  <a:pt x="1039495" y="194628"/>
                </a:lnTo>
                <a:lnTo>
                  <a:pt x="1036320" y="200343"/>
                </a:lnTo>
                <a:lnTo>
                  <a:pt x="1032828" y="205740"/>
                </a:lnTo>
                <a:lnTo>
                  <a:pt x="1029335" y="210820"/>
                </a:lnTo>
                <a:lnTo>
                  <a:pt x="1025525" y="215900"/>
                </a:lnTo>
                <a:lnTo>
                  <a:pt x="1021080" y="220663"/>
                </a:lnTo>
                <a:lnTo>
                  <a:pt x="1016953" y="225108"/>
                </a:lnTo>
                <a:lnTo>
                  <a:pt x="1012190" y="229553"/>
                </a:lnTo>
                <a:lnTo>
                  <a:pt x="1007428" y="233363"/>
                </a:lnTo>
                <a:lnTo>
                  <a:pt x="1002348" y="237490"/>
                </a:lnTo>
                <a:lnTo>
                  <a:pt x="997268" y="241300"/>
                </a:lnTo>
                <a:lnTo>
                  <a:pt x="991870" y="244793"/>
                </a:lnTo>
                <a:lnTo>
                  <a:pt x="986155" y="247968"/>
                </a:lnTo>
                <a:lnTo>
                  <a:pt x="980758" y="250825"/>
                </a:lnTo>
                <a:lnTo>
                  <a:pt x="975043" y="253365"/>
                </a:lnTo>
                <a:lnTo>
                  <a:pt x="969010" y="255905"/>
                </a:lnTo>
                <a:lnTo>
                  <a:pt x="962660" y="257810"/>
                </a:lnTo>
                <a:lnTo>
                  <a:pt x="956628" y="259715"/>
                </a:lnTo>
                <a:lnTo>
                  <a:pt x="950278" y="261303"/>
                </a:lnTo>
                <a:lnTo>
                  <a:pt x="943610" y="262573"/>
                </a:lnTo>
                <a:lnTo>
                  <a:pt x="937260" y="263208"/>
                </a:lnTo>
                <a:lnTo>
                  <a:pt x="930275" y="263525"/>
                </a:lnTo>
                <a:lnTo>
                  <a:pt x="923608" y="263525"/>
                </a:lnTo>
                <a:lnTo>
                  <a:pt x="395923" y="263525"/>
                </a:lnTo>
                <a:lnTo>
                  <a:pt x="388620" y="263525"/>
                </a:lnTo>
                <a:lnTo>
                  <a:pt x="381953" y="263208"/>
                </a:lnTo>
                <a:lnTo>
                  <a:pt x="375285" y="262573"/>
                </a:lnTo>
                <a:lnTo>
                  <a:pt x="369253" y="261303"/>
                </a:lnTo>
                <a:lnTo>
                  <a:pt x="362585" y="259715"/>
                </a:lnTo>
                <a:lnTo>
                  <a:pt x="356235" y="257810"/>
                </a:lnTo>
                <a:lnTo>
                  <a:pt x="350520" y="255905"/>
                </a:lnTo>
                <a:lnTo>
                  <a:pt x="344170" y="253365"/>
                </a:lnTo>
                <a:lnTo>
                  <a:pt x="338138" y="250825"/>
                </a:lnTo>
                <a:lnTo>
                  <a:pt x="332740" y="247968"/>
                </a:lnTo>
                <a:lnTo>
                  <a:pt x="327343" y="244793"/>
                </a:lnTo>
                <a:lnTo>
                  <a:pt x="321628" y="241300"/>
                </a:lnTo>
                <a:lnTo>
                  <a:pt x="316548" y="237490"/>
                </a:lnTo>
                <a:lnTo>
                  <a:pt x="311468" y="233363"/>
                </a:lnTo>
                <a:lnTo>
                  <a:pt x="307023" y="229553"/>
                </a:lnTo>
                <a:lnTo>
                  <a:pt x="302260" y="225108"/>
                </a:lnTo>
                <a:lnTo>
                  <a:pt x="297815" y="220663"/>
                </a:lnTo>
                <a:lnTo>
                  <a:pt x="293688" y="215900"/>
                </a:lnTo>
                <a:lnTo>
                  <a:pt x="289560" y="210820"/>
                </a:lnTo>
                <a:lnTo>
                  <a:pt x="286068" y="205740"/>
                </a:lnTo>
                <a:lnTo>
                  <a:pt x="282575" y="200343"/>
                </a:lnTo>
                <a:lnTo>
                  <a:pt x="279400" y="194628"/>
                </a:lnTo>
                <a:lnTo>
                  <a:pt x="276860" y="188913"/>
                </a:lnTo>
                <a:lnTo>
                  <a:pt x="274003" y="182880"/>
                </a:lnTo>
                <a:lnTo>
                  <a:pt x="271463" y="177165"/>
                </a:lnTo>
                <a:lnTo>
                  <a:pt x="269558" y="170815"/>
                </a:lnTo>
                <a:lnTo>
                  <a:pt x="267653" y="164465"/>
                </a:lnTo>
                <a:lnTo>
                  <a:pt x="266065" y="158115"/>
                </a:lnTo>
                <a:lnTo>
                  <a:pt x="264795" y="151448"/>
                </a:lnTo>
                <a:lnTo>
                  <a:pt x="264160" y="145098"/>
                </a:lnTo>
                <a:lnTo>
                  <a:pt x="263843" y="138430"/>
                </a:lnTo>
                <a:lnTo>
                  <a:pt x="263525" y="131763"/>
                </a:lnTo>
                <a:lnTo>
                  <a:pt x="263843" y="125095"/>
                </a:lnTo>
                <a:lnTo>
                  <a:pt x="264160" y="118428"/>
                </a:lnTo>
                <a:lnTo>
                  <a:pt x="264795" y="111760"/>
                </a:lnTo>
                <a:lnTo>
                  <a:pt x="266065" y="105093"/>
                </a:lnTo>
                <a:lnTo>
                  <a:pt x="267653" y="98743"/>
                </a:lnTo>
                <a:lnTo>
                  <a:pt x="269558" y="92393"/>
                </a:lnTo>
                <a:lnTo>
                  <a:pt x="271463" y="86043"/>
                </a:lnTo>
                <a:lnTo>
                  <a:pt x="274003" y="80328"/>
                </a:lnTo>
                <a:lnTo>
                  <a:pt x="276860" y="74295"/>
                </a:lnTo>
                <a:lnTo>
                  <a:pt x="279400" y="68898"/>
                </a:lnTo>
                <a:lnTo>
                  <a:pt x="282575" y="63183"/>
                </a:lnTo>
                <a:lnTo>
                  <a:pt x="286068" y="58103"/>
                </a:lnTo>
                <a:lnTo>
                  <a:pt x="289560" y="53023"/>
                </a:lnTo>
                <a:lnTo>
                  <a:pt x="293688" y="47625"/>
                </a:lnTo>
                <a:lnTo>
                  <a:pt x="297815" y="43180"/>
                </a:lnTo>
                <a:lnTo>
                  <a:pt x="302260" y="38418"/>
                </a:lnTo>
                <a:lnTo>
                  <a:pt x="307023" y="33973"/>
                </a:lnTo>
                <a:lnTo>
                  <a:pt x="311468" y="29845"/>
                </a:lnTo>
                <a:lnTo>
                  <a:pt x="316548" y="25718"/>
                </a:lnTo>
                <a:lnTo>
                  <a:pt x="321628" y="22225"/>
                </a:lnTo>
                <a:lnTo>
                  <a:pt x="327343" y="18733"/>
                </a:lnTo>
                <a:lnTo>
                  <a:pt x="332740" y="15558"/>
                </a:lnTo>
                <a:lnTo>
                  <a:pt x="338138" y="13018"/>
                </a:lnTo>
                <a:lnTo>
                  <a:pt x="344170" y="10160"/>
                </a:lnTo>
                <a:lnTo>
                  <a:pt x="350520" y="7938"/>
                </a:lnTo>
                <a:lnTo>
                  <a:pt x="356235" y="5715"/>
                </a:lnTo>
                <a:lnTo>
                  <a:pt x="362585" y="3810"/>
                </a:lnTo>
                <a:lnTo>
                  <a:pt x="369253" y="2223"/>
                </a:lnTo>
                <a:lnTo>
                  <a:pt x="375285" y="1270"/>
                </a:lnTo>
                <a:lnTo>
                  <a:pt x="381953" y="318"/>
                </a:lnTo>
                <a:lnTo>
                  <a:pt x="388620" y="0"/>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61" name="椭圆 60"/>
          <p:cNvSpPr/>
          <p:nvPr>
            <p:custDataLst>
              <p:tags r:id="rId27"/>
            </p:custDataLst>
          </p:nvPr>
        </p:nvSpPr>
        <p:spPr>
          <a:xfrm>
            <a:off x="4772025" y="4732655"/>
            <a:ext cx="1007745" cy="1007745"/>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74" name="KSO_Shape"/>
          <p:cNvSpPr/>
          <p:nvPr>
            <p:custDataLst>
              <p:tags r:id="rId28"/>
            </p:custDataLst>
          </p:nvPr>
        </p:nvSpPr>
        <p:spPr bwMode="auto">
          <a:xfrm>
            <a:off x="4994910" y="4944745"/>
            <a:ext cx="513080" cy="574040"/>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cxnSp>
        <p:nvCxnSpPr>
          <p:cNvPr id="78" name="直接连接符 77"/>
          <p:cNvCxnSpPr/>
          <p:nvPr>
            <p:custDataLst>
              <p:tags r:id="rId29"/>
            </p:custDataLst>
          </p:nvPr>
        </p:nvCxnSpPr>
        <p:spPr>
          <a:xfrm flipH="1" flipV="1">
            <a:off x="4365625" y="5201920"/>
            <a:ext cx="299085"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79" name="直接连接符 78"/>
          <p:cNvCxnSpPr/>
          <p:nvPr>
            <p:custDataLst>
              <p:tags r:id="rId30"/>
            </p:custDataLst>
          </p:nvPr>
        </p:nvCxnSpPr>
        <p:spPr>
          <a:xfrm>
            <a:off x="4365625" y="5201920"/>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80" name="直接连接符 79"/>
          <p:cNvCxnSpPr/>
          <p:nvPr>
            <p:custDataLst>
              <p:tags r:id="rId31"/>
            </p:custDataLst>
          </p:nvPr>
        </p:nvCxnSpPr>
        <p:spPr>
          <a:xfrm flipH="1" flipV="1">
            <a:off x="3255010" y="5623560"/>
            <a:ext cx="111061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49" name="文本框 48"/>
          <p:cNvSpPr txBox="1"/>
          <p:nvPr>
            <p:custDataLst>
              <p:tags r:id="rId32"/>
            </p:custDataLst>
          </p:nvPr>
        </p:nvSpPr>
        <p:spPr>
          <a:xfrm>
            <a:off x="1535430" y="5135880"/>
            <a:ext cx="1573530" cy="363855"/>
          </a:xfrm>
          <a:prstGeom prst="rect">
            <a:avLst/>
          </a:prstGeom>
          <a:noFill/>
        </p:spPr>
        <p:txBody>
          <a:bodyPr wrap="square" bIns="0" rtlCol="0" anchor="b" anchorCtr="0">
            <a:normAutofit lnSpcReduction="10000"/>
          </a:bodyPr>
          <a:p>
            <a:pPr algn="l">
              <a:lnSpc>
                <a:spcPct val="120000"/>
              </a:lnSpc>
            </a:pPr>
            <a:r>
              <a:rPr lang="zh-CN" altLang="en-US" b="1" spc="300">
                <a:solidFill>
                  <a:srgbClr val="1AA3AA">
                    <a:lumMod val="75000"/>
                  </a:srgbClr>
                </a:solidFill>
                <a:latin typeface="微软雅黑" panose="020B0503020204020204" charset="-122"/>
                <a:ea typeface="微软雅黑" panose="020B0503020204020204" charset="-122"/>
                <a:cs typeface="+mn-ea"/>
                <a:sym typeface="Arial" panose="020B0604020202020204" pitchFamily="34" charset="0"/>
              </a:rPr>
              <a:t>（三）氛围</a:t>
            </a:r>
            <a:endParaRPr lang="zh-CN" altLang="en-US" b="1" spc="300">
              <a:solidFill>
                <a:srgbClr val="1AA3AA">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85" name="直接连接符 84"/>
          <p:cNvCxnSpPr/>
          <p:nvPr>
            <p:custDataLst>
              <p:tags r:id="rId33"/>
            </p:custDataLst>
          </p:nvPr>
        </p:nvCxnSpPr>
        <p:spPr>
          <a:xfrm>
            <a:off x="7508240" y="2392680"/>
            <a:ext cx="299085"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86" name="直接连接符 85"/>
          <p:cNvCxnSpPr/>
          <p:nvPr>
            <p:custDataLst>
              <p:tags r:id="rId34"/>
            </p:custDataLst>
          </p:nvPr>
        </p:nvCxnSpPr>
        <p:spPr>
          <a:xfrm flipH="1" flipV="1">
            <a:off x="7807325" y="1971040"/>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87" name="直接连接符 86"/>
          <p:cNvCxnSpPr/>
          <p:nvPr>
            <p:custDataLst>
              <p:tags r:id="rId35"/>
            </p:custDataLst>
          </p:nvPr>
        </p:nvCxnSpPr>
        <p:spPr>
          <a:xfrm>
            <a:off x="7807325" y="1971040"/>
            <a:ext cx="111061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88" name="直接连接符 87"/>
          <p:cNvCxnSpPr/>
          <p:nvPr>
            <p:custDataLst>
              <p:tags r:id="rId36"/>
            </p:custDataLst>
          </p:nvPr>
        </p:nvCxnSpPr>
        <p:spPr>
          <a:xfrm>
            <a:off x="8291830" y="3943350"/>
            <a:ext cx="61595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90" name="直接连接符 89"/>
          <p:cNvCxnSpPr/>
          <p:nvPr>
            <p:custDataLst>
              <p:tags r:id="rId37"/>
            </p:custDataLst>
          </p:nvPr>
        </p:nvCxnSpPr>
        <p:spPr>
          <a:xfrm flipV="1">
            <a:off x="7508240" y="5201920"/>
            <a:ext cx="299085"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91" name="直接连接符 90"/>
          <p:cNvCxnSpPr/>
          <p:nvPr>
            <p:custDataLst>
              <p:tags r:id="rId38"/>
            </p:custDataLst>
          </p:nvPr>
        </p:nvCxnSpPr>
        <p:spPr>
          <a:xfrm flipH="1">
            <a:off x="7807325" y="5201920"/>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92" name="直接连接符 91"/>
          <p:cNvCxnSpPr/>
          <p:nvPr>
            <p:custDataLst>
              <p:tags r:id="rId39"/>
            </p:custDataLst>
          </p:nvPr>
        </p:nvCxnSpPr>
        <p:spPr>
          <a:xfrm flipV="1">
            <a:off x="7807325" y="5623560"/>
            <a:ext cx="111061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94" name="文本框 93"/>
          <p:cNvSpPr txBox="1"/>
          <p:nvPr>
            <p:custDataLst>
              <p:tags r:id="rId40"/>
            </p:custDataLst>
          </p:nvPr>
        </p:nvSpPr>
        <p:spPr>
          <a:xfrm>
            <a:off x="9082405" y="5130165"/>
            <a:ext cx="1680845" cy="363855"/>
          </a:xfrm>
          <a:prstGeom prst="rect">
            <a:avLst/>
          </a:prstGeom>
          <a:noFill/>
        </p:spPr>
        <p:txBody>
          <a:bodyPr wrap="square" bIns="0" rtlCol="0" anchor="b" anchorCtr="0">
            <a:normAutofit lnSpcReduction="10000"/>
          </a:bodyPr>
          <a:p>
            <a:pPr>
              <a:lnSpc>
                <a:spcPct val="120000"/>
              </a:lnSpc>
            </a:pPr>
            <a:r>
              <a:rPr lang="zh-CN" altLang="en-US" b="1" spc="300">
                <a:solidFill>
                  <a:srgbClr val="FFC000">
                    <a:lumMod val="75000"/>
                  </a:srgbClr>
                </a:solidFill>
                <a:latin typeface="微软雅黑" panose="020B0503020204020204" charset="-122"/>
                <a:ea typeface="微软雅黑" panose="020B0503020204020204" charset="-122"/>
                <a:cs typeface="+mn-ea"/>
                <a:sym typeface="Arial" panose="020B0604020202020204" pitchFamily="34" charset="0"/>
              </a:rPr>
              <a:t>（六）协作</a:t>
            </a:r>
            <a:endParaRPr lang="zh-CN" altLang="en-US" b="1" spc="300">
              <a:solidFill>
                <a:srgbClr val="FFC000">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Tree>
  </p:cSld>
  <p:clrMapOvr>
    <a:masterClrMapping/>
  </p:clrMapOvr>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5"/>
  <p:tag name="KSO_WM_UNIT_ID" val="diagram783_5*q_h_i*1_1_5"/>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640_5*l_h_i*1_5_2"/>
  <p:tag name="KSO_WM_TEMPLATE_CATEGORY" val="diagram"/>
  <p:tag name="KSO_WM_TEMPLATE_INDEX" val="640"/>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01.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640_5*l_h_f*1_5_1"/>
  <p:tag name="KSO_WM_TEMPLATE_CATEGORY" val="diagram"/>
  <p:tag name="KSO_WM_TEMPLATE_INDEX" val="640"/>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640_5*l_h_i*1_5_1"/>
  <p:tag name="KSO_WM_TEMPLATE_CATEGORY" val="diagram"/>
  <p:tag name="KSO_WM_TEMPLATE_INDEX" val="640"/>
  <p:tag name="KSO_WM_UNIT_LAYERLEVEL" val="1_1_1"/>
  <p:tag name="KSO_WM_TAG_VERSION" val="1.0"/>
  <p:tag name="KSO_WM_BEAUTIFY_FLAG" val="#wm#"/>
  <p:tag name="KSO_WM_UNIT_TEXT_FILL_FORE_SCHEMECOLOR_INDEX" val="9"/>
  <p:tag name="KSO_WM_UNIT_TEXT_FILL_TYPE" val="1"/>
</p:tagLst>
</file>

<file path=ppt/tags/tag103.xml><?xml version="1.0" encoding="utf-8"?>
<p:tagLst xmlns:p="http://schemas.openxmlformats.org/presentationml/2006/main">
  <p:tag name="KSO_WM_UNIT_VALUE" val="107*123"/>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640_5*l_h_x*1_5_1"/>
  <p:tag name="KSO_WM_TEMPLATE_CATEGORY" val="diagram"/>
  <p:tag name="KSO_WM_TEMPLATE_INDEX" val="640"/>
  <p:tag name="KSO_WM_UNIT_LAYERLEVEL" val="1_1_1"/>
  <p:tag name="KSO_WM_TAG_VERSION" val="1.0"/>
  <p:tag name="KSO_WM_BEAUTIFY_FLAG" val="#wm#"/>
  <p:tag name="KSO_WM_UNIT_FILL_FORE_SCHEMECOLOR_INDEX" val="14"/>
  <p:tag name="KSO_WM_UNIT_FILL_TYPE" val="1"/>
</p:tagLst>
</file>

<file path=ppt/tags/tag104.xml><?xml version="1.0" encoding="utf-8"?>
<p:tagLst xmlns:p="http://schemas.openxmlformats.org/presentationml/2006/main">
  <p:tag name="KSO_WM_TAG_VERSION" val="1.0"/>
  <p:tag name="KSO_WM_BEAUTIFY_FLAG" val="#wm#"/>
  <p:tag name="KSO_WM_TEMPLATE_CATEGORY" val="diagram"/>
  <p:tag name="KSO_WM_TEMPLATE_INDEX" val="160840"/>
  <p:tag name="KSO_WM_UNIT_TYPE" val="q_h_g"/>
  <p:tag name="KSO_WM_UNIT_INDEX" val="1_1_1"/>
  <p:tag name="KSO_WM_UNIT_ID" val="diagram160840_3*q_h_g*1_1_1"/>
  <p:tag name="KSO_WM_UNIT_LAYERLEVEL" val="1_1_1"/>
  <p:tag name="KSO_WM_UNIT_VALUE" val="9"/>
  <p:tag name="KSO_WM_UNIT_HIGHLIGHT" val="0"/>
  <p:tag name="KSO_WM_UNIT_COMPATIBLE" val="1"/>
  <p:tag name="KSO_WM_UNIT_CLEAR" val="0"/>
  <p:tag name="KSO_WM_UNIT_PRESET_TEXT_INDEX" val="3"/>
  <p:tag name="KSO_WM_UNIT_RELATE_UNITID" val="diagram160840_3*q_h_f*1_1_1"/>
  <p:tag name="KSO_WM_UNIT_PRESET_TEXT_LEN" val="5"/>
  <p:tag name="KSO_WM_DIAGRAM_GROUP_CODE" val="q1-1"/>
  <p:tag name="KSO_WM_UNIT_FILL_FORE_SCHEMECOLOR_INDEX" val="5"/>
  <p:tag name="KSO_WM_UNIT_FILL_TYPE" val="1"/>
  <p:tag name="KSO_WM_UNIT_LINE_FORE_SCHEMECOLOR_INDEX" val="2"/>
  <p:tag name="KSO_WM_UNIT_LINE_FILL_TYPE" val="2"/>
  <p:tag name="KSO_WM_UNIT_TEXT_FILL_FORE_SCHEMECOLOR_INDEX" val="14"/>
  <p:tag name="KSO_WM_UNIT_TEXT_FILL_TYPE" val="1"/>
</p:tagLst>
</file>

<file path=ppt/tags/tag105.xml><?xml version="1.0" encoding="utf-8"?>
<p:tagLst xmlns:p="http://schemas.openxmlformats.org/presentationml/2006/main">
  <p:tag name="KSO_WM_TAG_VERSION" val="1.0"/>
  <p:tag name="KSO_WM_BEAUTIFY_FLAG" val="#wm#"/>
  <p:tag name="KSO_WM_TEMPLATE_CATEGORY" val="diagram"/>
  <p:tag name="KSO_WM_TEMPLATE_INDEX" val="160840"/>
  <p:tag name="KSO_WM_UNIT_TYPE" val="q_i"/>
  <p:tag name="KSO_WM_UNIT_INDEX" val="1_1"/>
  <p:tag name="KSO_WM_UNIT_ID" val="diagram160840_3*q_i*1_1"/>
  <p:tag name="KSO_WM_UNIT_LAYERLEVEL" val="1_1"/>
  <p:tag name="KSO_WM_DIAGRAM_GROUP_CODE" val="q1-1"/>
  <p:tag name="KSO_WM_UNIT_FILL_FORE_SCHEMECOLOR_INDEX" val="6"/>
  <p:tag name="KSO_WM_UNIT_FILL_TYPE" val="1"/>
  <p:tag name="KSO_WM_UNIT_TEXT_FILL_FORE_SCHEMECOLOR_INDEX" val="14"/>
  <p:tag name="KSO_WM_UNIT_TEXT_FILL_TYPE" val="1"/>
</p:tagLst>
</file>

<file path=ppt/tags/tag106.xml><?xml version="1.0" encoding="utf-8"?>
<p:tagLst xmlns:p="http://schemas.openxmlformats.org/presentationml/2006/main">
  <p:tag name="KSO_WM_TAG_VERSION" val="1.0"/>
  <p:tag name="KSO_WM_BEAUTIFY_FLAG" val="#wm#"/>
  <p:tag name="KSO_WM_TEMPLATE_CATEGORY" val="diagram"/>
  <p:tag name="KSO_WM_TEMPLATE_INDEX" val="160840"/>
  <p:tag name="KSO_WM_UNIT_TYPE" val="q_h_g"/>
  <p:tag name="KSO_WM_UNIT_INDEX" val="1_2_1"/>
  <p:tag name="KSO_WM_UNIT_ID" val="diagram160840_3*q_h_g*1_2_1"/>
  <p:tag name="KSO_WM_UNIT_LAYERLEVEL" val="1_1_1"/>
  <p:tag name="KSO_WM_UNIT_VALUE" val="9"/>
  <p:tag name="KSO_WM_UNIT_HIGHLIGHT" val="0"/>
  <p:tag name="KSO_WM_UNIT_COMPATIBLE" val="1"/>
  <p:tag name="KSO_WM_UNIT_CLEAR" val="0"/>
  <p:tag name="KSO_WM_UNIT_PRESET_TEXT_INDEX" val="3"/>
  <p:tag name="KSO_WM_UNIT_RELATE_UNITID" val="diagram160840_3*q_h_f*1_2_1"/>
  <p:tag name="KSO_WM_UNIT_PRESET_TEXT_LEN" val="5"/>
  <p:tag name="KSO_WM_DIAGRAM_GROUP_CODE" val="q1-1"/>
  <p:tag name="KSO_WM_UNIT_FILL_FORE_SCHEMECOLOR_INDEX" val="7"/>
  <p:tag name="KSO_WM_UNIT_FILL_TYPE" val="1"/>
  <p:tag name="KSO_WM_UNIT_LINE_FORE_SCHEMECOLOR_INDEX" val="2"/>
  <p:tag name="KSO_WM_UNIT_LINE_FILL_TYPE" val="2"/>
  <p:tag name="KSO_WM_UNIT_TEXT_FILL_FORE_SCHEMECOLOR_INDEX" val="14"/>
  <p:tag name="KSO_WM_UNIT_TEXT_FILL_TYPE" val="1"/>
</p:tagLst>
</file>

<file path=ppt/tags/tag107.xml><?xml version="1.0" encoding="utf-8"?>
<p:tagLst xmlns:p="http://schemas.openxmlformats.org/presentationml/2006/main">
  <p:tag name="KSO_WM_TAG_VERSION" val="1.0"/>
  <p:tag name="KSO_WM_BEAUTIFY_FLAG" val="#wm#"/>
  <p:tag name="KSO_WM_TEMPLATE_CATEGORY" val="diagram"/>
  <p:tag name="KSO_WM_TEMPLATE_INDEX" val="160840"/>
  <p:tag name="KSO_WM_UNIT_TYPE" val="q_i"/>
  <p:tag name="KSO_WM_UNIT_INDEX" val="1_2"/>
  <p:tag name="KSO_WM_UNIT_ID" val="diagram160840_3*q_i*1_2"/>
  <p:tag name="KSO_WM_UNIT_LAYERLEVEL" val="1_1"/>
  <p:tag name="KSO_WM_DIAGRAM_GROUP_CODE" val="q1-1"/>
  <p:tag name="KSO_WM_UNIT_FILL_FORE_SCHEMECOLOR_INDEX" val="7"/>
  <p:tag name="KSO_WM_UNIT_FILL_TYPE" val="1"/>
  <p:tag name="KSO_WM_UNIT_TEXT_FILL_FORE_SCHEMECOLOR_INDEX" val="14"/>
  <p:tag name="KSO_WM_UNIT_TEXT_FILL_TYPE" val="1"/>
</p:tagLst>
</file>

<file path=ppt/tags/tag108.xml><?xml version="1.0" encoding="utf-8"?>
<p:tagLst xmlns:p="http://schemas.openxmlformats.org/presentationml/2006/main">
  <p:tag name="KSO_WM_TAG_VERSION" val="1.0"/>
  <p:tag name="KSO_WM_BEAUTIFY_FLAG" val="#wm#"/>
  <p:tag name="KSO_WM_TEMPLATE_CATEGORY" val="diagram"/>
  <p:tag name="KSO_WM_TEMPLATE_INDEX" val="160840"/>
  <p:tag name="KSO_WM_UNIT_TYPE" val="q_h_g"/>
  <p:tag name="KSO_WM_UNIT_INDEX" val="1_3_1"/>
  <p:tag name="KSO_WM_UNIT_ID" val="diagram160840_3*q_h_g*1_3_1"/>
  <p:tag name="KSO_WM_UNIT_LAYERLEVEL" val="1_1_1"/>
  <p:tag name="KSO_WM_UNIT_VALUE" val="9"/>
  <p:tag name="KSO_WM_UNIT_HIGHLIGHT" val="0"/>
  <p:tag name="KSO_WM_UNIT_COMPATIBLE" val="1"/>
  <p:tag name="KSO_WM_UNIT_CLEAR" val="0"/>
  <p:tag name="KSO_WM_UNIT_PRESET_TEXT_INDEX" val="3"/>
  <p:tag name="KSO_WM_UNIT_RELATE_UNITID" val="diagram160840_3*q_h_f*1_3_1"/>
  <p:tag name="KSO_WM_UNIT_PRESET_TEXT_LEN" val="5"/>
  <p:tag name="KSO_WM_DIAGRAM_GROUP_CODE" val="q1-1"/>
  <p:tag name="KSO_WM_UNIT_FILL_FORE_SCHEMECOLOR_INDEX" val="6"/>
  <p:tag name="KSO_WM_UNIT_FILL_TYPE" val="1"/>
  <p:tag name="KSO_WM_UNIT_LINE_FORE_SCHEMECOLOR_INDEX" val="2"/>
  <p:tag name="KSO_WM_UNIT_LINE_FILL_TYPE" val="2"/>
  <p:tag name="KSO_WM_UNIT_TEXT_FILL_FORE_SCHEMECOLOR_INDEX" val="14"/>
  <p:tag name="KSO_WM_UNIT_TEXT_FILL_TYPE" val="1"/>
</p:tagLst>
</file>

<file path=ppt/tags/tag109.xml><?xml version="1.0" encoding="utf-8"?>
<p:tagLst xmlns:p="http://schemas.openxmlformats.org/presentationml/2006/main">
  <p:tag name="KSO_WM_TAG_VERSION" val="1.0"/>
  <p:tag name="KSO_WM_BEAUTIFY_FLAG" val="#wm#"/>
  <p:tag name="KSO_WM_TEMPLATE_CATEGORY" val="diagram"/>
  <p:tag name="KSO_WM_TEMPLATE_INDEX" val="160840"/>
  <p:tag name="KSO_WM_UNIT_TYPE" val="q_i"/>
  <p:tag name="KSO_WM_UNIT_INDEX" val="1_3"/>
  <p:tag name="KSO_WM_UNIT_ID" val="diagram160840_3*q_i*1_3"/>
  <p:tag name="KSO_WM_UNIT_LAYERLEVEL" val="1_1"/>
  <p:tag name="KSO_WM_DIAGRAM_GROUP_CODE" val="q1-1"/>
  <p:tag name="KSO_WM_UNIT_FILL_FORE_SCHEMECOLOR_INDEX" val="5"/>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TEMPLATE_CATEGORY" val="diagram"/>
  <p:tag name="KSO_WM_TEMPLATE_INDEX" val="783"/>
  <p:tag name="KSO_WM_TAG_VERSION" val="1.0"/>
  <p:tag name="KSO_WM_UNIT_TYPE" val="q_h_x"/>
  <p:tag name="KSO_WM_UNIT_INDEX" val="1_1_1"/>
  <p:tag name="KSO_WM_UNIT_ID" val="diagram783_5*q_h_x*1_1_1"/>
  <p:tag name="KSO_WM_UNIT_LAYERLEVEL" val="1_1_1"/>
  <p:tag name="KSO_WM_BEAUTIFY_FLAG" val="#wm#"/>
  <p:tag name="KSO_WM_DIAGRAM_GROUP_CODE" val="q1-1"/>
  <p:tag name="KSO_WM_UNIT_VALUE" val="156*153"/>
  <p:tag name="KSO_WM_UNIT_HIGHLIGHT" val="0"/>
  <p:tag name="KSO_WM_UNIT_COMPATIBLE" val="0"/>
  <p:tag name="KSO_WM_UNIT_DIAGRAM_ISNUMVISUAL" val="0"/>
  <p:tag name="KSO_WM_UNIT_DIAGRAM_ISREFERUNIT" val="0"/>
  <p:tag name="KSO_WM_UNIT_FILL_FORE_SCHEMECOLOR_INDEX" val="14"/>
  <p:tag name="KSO_WM_UNIT_FILL_TYPE" val="1"/>
</p:tagLst>
</file>

<file path=ppt/tags/tag110.xml><?xml version="1.0" encoding="utf-8"?>
<p:tagLst xmlns:p="http://schemas.openxmlformats.org/presentationml/2006/main">
  <p:tag name="KSO_WM_TAG_VERSION" val="1.0"/>
  <p:tag name="KSO_WM_BEAUTIFY_FLAG" val="#wm#"/>
  <p:tag name="KSO_WM_TEMPLATE_CATEGORY" val="diagram"/>
  <p:tag name="KSO_WM_TEMPLATE_INDEX" val="160840"/>
  <p:tag name="KSO_WM_UNIT_TYPE" val="q_h_a"/>
  <p:tag name="KSO_WM_UNIT_INDEX" val="1_2_1"/>
  <p:tag name="KSO_WM_UNIT_ID" val="diagram160840_3*q_h_a*1_2_1"/>
  <p:tag name="KSO_WM_UNIT_LAYERLEVEL" val="1_1_1"/>
  <p:tag name="KSO_WM_UNIT_VALUE" val="9"/>
  <p:tag name="KSO_WM_UNIT_HIGHLIGHT" val="0"/>
  <p:tag name="KSO_WM_UNIT_COMPATIBLE" val="0"/>
  <p:tag name="KSO_WM_UNIT_CLEAR" val="0"/>
  <p:tag name="KSO_WM_UNIT_PRESET_TEXT_INDEX" val="3"/>
  <p:tag name="KSO_WM_UNIT_PRESET_TEXT_LEN" val="17"/>
  <p:tag name="KSO_WM_DIAGRAM_GROUP_CODE" val="q1-1"/>
  <p:tag name="KSO_WM_UNIT_TEXT_FILL_FORE_SCHEMECOLOR_INDEX" val="7"/>
  <p:tag name="KSO_WM_UNIT_TEXT_FILL_TYPE" val="1"/>
</p:tagLst>
</file>

<file path=ppt/tags/tag111.xml><?xml version="1.0" encoding="utf-8"?>
<p:tagLst xmlns:p="http://schemas.openxmlformats.org/presentationml/2006/main">
  <p:tag name="KSO_WM_TAG_VERSION" val="1.0"/>
  <p:tag name="KSO_WM_BEAUTIFY_FLAG" val="#wm#"/>
  <p:tag name="KSO_WM_TEMPLATE_CATEGORY" val="diagram"/>
  <p:tag name="KSO_WM_TEMPLATE_INDEX" val="160840"/>
  <p:tag name="KSO_WM_UNIT_TYPE" val="q_h_f"/>
  <p:tag name="KSO_WM_UNIT_INDEX" val="1_2_1"/>
  <p:tag name="KSO_WM_UNIT_ID" val="diagram160840_3*q_h_f*1_2_1"/>
  <p:tag name="KSO_WM_UNIT_LAYERLEVEL" val="1_1_1"/>
  <p:tag name="KSO_WM_UNIT_VALUE" val="24"/>
  <p:tag name="KSO_WM_UNIT_HIGHLIGHT" val="0"/>
  <p:tag name="KSO_WM_UNIT_COMPATIBLE" val="0"/>
  <p:tag name="KSO_WM_UNIT_CLEAR" val="0"/>
  <p:tag name="KSO_WM_UNIT_PRESET_TEXT_INDEX" val="4"/>
  <p:tag name="KSO_WM_UNIT_PRESET_TEXT_LEN" val="57"/>
  <p:tag name="KSO_WM_DIAGRAM_GROUP_CODE" val="q1-1"/>
  <p:tag name="KSO_WM_UNIT_TEXT_FILL_FORE_SCHEMECOLOR_INDEX" val="13"/>
  <p:tag name="KSO_WM_UNIT_TEXT_FILL_TYPE" val="1"/>
</p:tagLst>
</file>

<file path=ppt/tags/tag112.xml><?xml version="1.0" encoding="utf-8"?>
<p:tagLst xmlns:p="http://schemas.openxmlformats.org/presentationml/2006/main">
  <p:tag name="KSO_WM_TAG_VERSION" val="1.0"/>
  <p:tag name="KSO_WM_BEAUTIFY_FLAG" val="#wm#"/>
  <p:tag name="KSO_WM_TEMPLATE_CATEGORY" val="diagram"/>
  <p:tag name="KSO_WM_TEMPLATE_INDEX" val="160840"/>
  <p:tag name="KSO_WM_UNIT_TYPE" val="q_h_a"/>
  <p:tag name="KSO_WM_UNIT_INDEX" val="1_1_1"/>
  <p:tag name="KSO_WM_UNIT_ID" val="diagram160840_3*q_h_a*1_1_1"/>
  <p:tag name="KSO_WM_UNIT_LAYERLEVEL" val="1_1_1"/>
  <p:tag name="KSO_WM_UNIT_VALUE" val="9"/>
  <p:tag name="KSO_WM_UNIT_HIGHLIGHT" val="0"/>
  <p:tag name="KSO_WM_UNIT_COMPATIBLE" val="0"/>
  <p:tag name="KSO_WM_UNIT_CLEAR" val="0"/>
  <p:tag name="KSO_WM_UNIT_PRESET_TEXT_INDEX" val="3"/>
  <p:tag name="KSO_WM_UNIT_PRESET_TEXT_LEN" val="17"/>
  <p:tag name="KSO_WM_DIAGRAM_GROUP_CODE" val="q1-1"/>
  <p:tag name="KSO_WM_UNIT_TEXT_FILL_FORE_SCHEMECOLOR_INDEX" val="5"/>
  <p:tag name="KSO_WM_UNIT_TEXT_FILL_TYPE" val="1"/>
</p:tagLst>
</file>

<file path=ppt/tags/tag113.xml><?xml version="1.0" encoding="utf-8"?>
<p:tagLst xmlns:p="http://schemas.openxmlformats.org/presentationml/2006/main">
  <p:tag name="KSO_WM_TAG_VERSION" val="1.0"/>
  <p:tag name="KSO_WM_BEAUTIFY_FLAG" val="#wm#"/>
  <p:tag name="KSO_WM_TEMPLATE_CATEGORY" val="diagram"/>
  <p:tag name="KSO_WM_TEMPLATE_INDEX" val="160840"/>
  <p:tag name="KSO_WM_UNIT_TYPE" val="q_h_f"/>
  <p:tag name="KSO_WM_UNIT_INDEX" val="1_1_1"/>
  <p:tag name="KSO_WM_UNIT_ID" val="diagram160840_3*q_h_f*1_1_1"/>
  <p:tag name="KSO_WM_UNIT_LAYERLEVEL" val="1_1_1"/>
  <p:tag name="KSO_WM_UNIT_VALUE" val="26"/>
  <p:tag name="KSO_WM_UNIT_HIGHLIGHT" val="0"/>
  <p:tag name="KSO_WM_UNIT_COMPATIBLE" val="0"/>
  <p:tag name="KSO_WM_UNIT_CLEAR" val="0"/>
  <p:tag name="KSO_WM_UNIT_PRESET_TEXT_INDEX" val="4"/>
  <p:tag name="KSO_WM_UNIT_PRESET_TEXT_LEN" val="57"/>
  <p:tag name="KSO_WM_DIAGRAM_GROUP_CODE" val="q1-1"/>
  <p:tag name="KSO_WM_UNIT_TEXT_FILL_FORE_SCHEMECOLOR_INDEX" val="13"/>
  <p:tag name="KSO_WM_UNIT_TEXT_FILL_TYPE" val="1"/>
</p:tagLst>
</file>

<file path=ppt/tags/tag114.xml><?xml version="1.0" encoding="utf-8"?>
<p:tagLst xmlns:p="http://schemas.openxmlformats.org/presentationml/2006/main">
  <p:tag name="KSO_WM_TAG_VERSION" val="1.0"/>
  <p:tag name="KSO_WM_BEAUTIFY_FLAG" val="#wm#"/>
  <p:tag name="KSO_WM_TEMPLATE_CATEGORY" val="diagram"/>
  <p:tag name="KSO_WM_TEMPLATE_INDEX" val="160840"/>
  <p:tag name="KSO_WM_UNIT_TYPE" val="q_h_a"/>
  <p:tag name="KSO_WM_UNIT_INDEX" val="1_3_1"/>
  <p:tag name="KSO_WM_UNIT_ID" val="diagram160840_3*q_h_a*1_3_1"/>
  <p:tag name="KSO_WM_UNIT_LAYERLEVEL" val="1_1_1"/>
  <p:tag name="KSO_WM_UNIT_VALUE" val="9"/>
  <p:tag name="KSO_WM_UNIT_HIGHLIGHT" val="0"/>
  <p:tag name="KSO_WM_UNIT_COMPATIBLE" val="0"/>
  <p:tag name="KSO_WM_UNIT_CLEAR" val="0"/>
  <p:tag name="KSO_WM_UNIT_PRESET_TEXT_INDEX" val="3"/>
  <p:tag name="KSO_WM_UNIT_PRESET_TEXT_LEN" val="17"/>
  <p:tag name="KSO_WM_DIAGRAM_GROUP_CODE" val="q1-1"/>
  <p:tag name="KSO_WM_UNIT_TEXT_FILL_FORE_SCHEMECOLOR_INDEX" val="6"/>
  <p:tag name="KSO_WM_UNIT_TEXT_FILL_TYPE" val="1"/>
</p:tagLst>
</file>

<file path=ppt/tags/tag115.xml><?xml version="1.0" encoding="utf-8"?>
<p:tagLst xmlns:p="http://schemas.openxmlformats.org/presentationml/2006/main">
  <p:tag name="KSO_WM_TAG_VERSION" val="1.0"/>
  <p:tag name="KSO_WM_BEAUTIFY_FLAG" val="#wm#"/>
  <p:tag name="KSO_WM_TEMPLATE_CATEGORY" val="diagram"/>
  <p:tag name="KSO_WM_TEMPLATE_INDEX" val="160840"/>
  <p:tag name="KSO_WM_UNIT_TYPE" val="q_h_f"/>
  <p:tag name="KSO_WM_UNIT_INDEX" val="1_3_1"/>
  <p:tag name="KSO_WM_UNIT_ID" val="diagram160840_3*q_h_f*1_3_1"/>
  <p:tag name="KSO_WM_UNIT_LAYERLEVEL" val="1_1_1"/>
  <p:tag name="KSO_WM_UNIT_VALUE" val="24"/>
  <p:tag name="KSO_WM_UNIT_HIGHLIGHT" val="0"/>
  <p:tag name="KSO_WM_UNIT_COMPATIBLE" val="0"/>
  <p:tag name="KSO_WM_UNIT_CLEAR" val="0"/>
  <p:tag name="KSO_WM_UNIT_PRESET_TEXT_INDEX" val="4"/>
  <p:tag name="KSO_WM_UNIT_PRESET_TEXT_LEN" val="57"/>
  <p:tag name="KSO_WM_DIAGRAM_GROUP_CODE" val="q1-1"/>
  <p:tag name="KSO_WM_UNIT_TEXT_FILL_FORE_SCHEMECOLOR_INDEX" val="13"/>
  <p:tag name="KSO_WM_UNIT_TEXT_FILL_TYPE" val="1"/>
</p:tagLst>
</file>

<file path=ppt/tags/tag11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404_4*m_i*1_1"/>
  <p:tag name="KSO_WM_TEMPLATE_CATEGORY" val="diagram"/>
  <p:tag name="KSO_WM_TEMPLATE_INDEX" val="160404"/>
  <p:tag name="KSO_WM_UNIT_LAYERLEVEL" val="1_1"/>
  <p:tag name="KSO_WM_TAG_VERSION" val="1.0"/>
  <p:tag name="KSO_WM_BEAUTIFY_FLAG" val="#wm#"/>
  <p:tag name="KSO_WM_UNIT_LINE_FORE_SCHEMECOLOR_INDEX" val="5"/>
  <p:tag name="KSO_WM_UNIT_LINE_FILL_TYPE" val="2"/>
</p:tagLst>
</file>

<file path=ppt/tags/tag11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404_4*m_h_i*1_2_1"/>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2"/>
  <p:tag name="KSO_WM_UNIT_ID" val="diagram160404_4*m_h_i*1_2_2"/>
  <p:tag name="KSO_WM_TEMPLATE_CATEGORY" val="diagram"/>
  <p:tag name="KSO_WM_TEMPLATE_INDEX" val="16040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9.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404_4*m_h_f*1_2_1"/>
  <p:tag name="KSO_WM_TEMPLATE_CATEGORY" val="diagram"/>
  <p:tag name="KSO_WM_TEMPLATE_INDEX" val="160404"/>
  <p:tag name="KSO_WM_UNIT_LAYERLEVEL" val="1_1_1"/>
  <p:tag name="KSO_WM_TAG_VERSION" val="1.0"/>
  <p:tag name="KSO_WM_BEAUTIFY_FLAG" val="#wm#"/>
  <p:tag name="KSO_WM_UNIT_TEXT_FILL_FORE_SCHEMECOLOR_INDEX" val="6"/>
  <p:tag name="KSO_WM_UNIT_TEXT_FILL_TYPE" val="1"/>
</p:tagLst>
</file>

<file path=ppt/tags/tag1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4"/>
  <p:tag name="KSO_WM_UNIT_ID" val="diagram783_5*q_h_i*1_3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2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404_4*m_h_i*1_3_1"/>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2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2"/>
  <p:tag name="KSO_WM_UNIT_ID" val="diagram160404_4*m_h_i*1_3_2"/>
  <p:tag name="KSO_WM_TEMPLATE_CATEGORY" val="diagram"/>
  <p:tag name="KSO_WM_TEMPLATE_INDEX" val="16040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22.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404_4*m_h_f*1_3_1"/>
  <p:tag name="KSO_WM_TEMPLATE_CATEGORY" val="diagram"/>
  <p:tag name="KSO_WM_TEMPLATE_INDEX" val="160404"/>
  <p:tag name="KSO_WM_UNIT_LAYERLEVEL" val="1_1_1"/>
  <p:tag name="KSO_WM_TAG_VERSION" val="1.0"/>
  <p:tag name="KSO_WM_BEAUTIFY_FLAG" val="#wm#"/>
  <p:tag name="KSO_WM_UNIT_TEXT_FILL_FORE_SCHEMECOLOR_INDEX" val="7"/>
  <p:tag name="KSO_WM_UNIT_TEXT_FILL_TYPE" val="1"/>
</p:tagLst>
</file>

<file path=ppt/tags/tag12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160404_4*m_h_i*1_4_1"/>
  <p:tag name="KSO_WM_TEMPLATE_CATEGORY" val="diagram"/>
  <p:tag name="KSO_WM_TEMPLATE_INDEX" val="1604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2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2"/>
  <p:tag name="KSO_WM_UNIT_ID" val="diagram160404_4*m_h_i*1_4_2"/>
  <p:tag name="KSO_WM_TEMPLATE_CATEGORY" val="diagram"/>
  <p:tag name="KSO_WM_TEMPLATE_INDEX" val="160404"/>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25.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160404_4*m_h_f*1_4_1"/>
  <p:tag name="KSO_WM_TEMPLATE_CATEGORY" val="diagram"/>
  <p:tag name="KSO_WM_TEMPLATE_INDEX" val="160404"/>
  <p:tag name="KSO_WM_UNIT_LAYERLEVEL" val="1_1_1"/>
  <p:tag name="KSO_WM_TAG_VERSION" val="1.0"/>
  <p:tag name="KSO_WM_BEAUTIFY_FLAG" val="#wm#"/>
  <p:tag name="KSO_WM_UNIT_TEXT_FILL_FORE_SCHEMECOLOR_INDEX" val="8"/>
  <p:tag name="KSO_WM_UNIT_TEXT_FILL_TYPE" val="1"/>
</p:tagLst>
</file>

<file path=ppt/tags/tag12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160404_4*m_h_i*1_5_1"/>
  <p:tag name="KSO_WM_TEMPLATE_CATEGORY" val="diagram"/>
  <p:tag name="KSO_WM_TEMPLATE_INDEX" val="16040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2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2"/>
  <p:tag name="KSO_WM_UNIT_ID" val="diagram160404_4*m_h_i*1_5_2"/>
  <p:tag name="KSO_WM_TEMPLATE_CATEGORY" val="diagram"/>
  <p:tag name="KSO_WM_TEMPLATE_INDEX" val="160404"/>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28.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160404_4*m_h_f*1_5_1"/>
  <p:tag name="KSO_WM_TEMPLATE_CATEGORY" val="diagram"/>
  <p:tag name="KSO_WM_TEMPLATE_INDEX" val="160404"/>
  <p:tag name="KSO_WM_UNIT_LAYERLEVEL" val="1_1_1"/>
  <p:tag name="KSO_WM_TAG_VERSION" val="1.0"/>
  <p:tag name="KSO_WM_BEAUTIFY_FLAG" val="#wm#"/>
  <p:tag name="KSO_WM_UNIT_TEXT_FILL_FORE_SCHEMECOLOR_INDEX" val="9"/>
  <p:tag name="KSO_WM_UNIT_TEXT_FILL_TYPE" val="1"/>
</p:tagLst>
</file>

<file path=ppt/tags/tag1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404_4*m_h_i*1_1_1"/>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xml><?xml version="1.0" encoding="utf-8"?>
<p:tagLst xmlns:p="http://schemas.openxmlformats.org/presentationml/2006/main">
  <p:tag name="KSO_WM_TEMPLATE_CATEGORY" val="diagram"/>
  <p:tag name="KSO_WM_TEMPLATE_INDEX" val="783"/>
  <p:tag name="KSO_WM_TAG_VERSION" val="1.0"/>
  <p:tag name="KSO_WM_UNIT_TYPE" val="q_i"/>
  <p:tag name="KSO_WM_UNIT_INDEX" val="1_1"/>
  <p:tag name="KSO_WM_UNIT_ID" val="diagram783_5*q_i*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3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2"/>
  <p:tag name="KSO_WM_UNIT_ID" val="diagram160404_4*m_h_i*1_1_2"/>
  <p:tag name="KSO_WM_TEMPLATE_CATEGORY" val="diagram"/>
  <p:tag name="KSO_WM_TEMPLATE_INDEX" val="16040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1.xml><?xml version="1.0" encoding="utf-8"?>
<p:tagLst xmlns:p="http://schemas.openxmlformats.org/presentationml/2006/main">
  <p:tag name="KSO_WM_UNIT_DIAGRAM_MODELTYPE" val="stripeEnum"/>
  <p:tag name="KSO_WM_UNIT_SUBTYPE" val="a"/>
  <p:tag name="KSO_WM_UNIT_PRESET_TEXT" val="单击此处添加文本具体内容，简明扼要的阐述您的观点。"/>
  <p:tag name="KSO_WM_UNIT_NOCLEAR" val="0"/>
  <p:tag name="KSO_WM_UNIT_VALUE" val="7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404_4*m_h_f*1_1_1"/>
  <p:tag name="KSO_WM_TEMPLATE_CATEGORY" val="diagram"/>
  <p:tag name="KSO_WM_TEMPLATE_INDEX" val="160404"/>
  <p:tag name="KSO_WM_UNIT_LAYERLEVEL" val="1_1_1"/>
  <p:tag name="KSO_WM_TAG_VERSION" val="1.0"/>
  <p:tag name="KSO_WM_BEAUTIFY_FLAG" val="#wm#"/>
  <p:tag name="KSO_WM_UNIT_TEXT_FILL_FORE_SCHEMECOLOR_INDEX" val="5"/>
  <p:tag name="KSO_WM_UNIT_TEXT_FILL_TYPE" val="1"/>
</p:tagLst>
</file>

<file path=ppt/tags/tag132.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1_2"/>
  <p:tag name="KSO_WM_UNIT_ID" val="diagram20174792_3*q_h_i*1_1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4_2"/>
  <p:tag name="KSO_WM_UNIT_ID" val="diagram20174792_3*q_h_i*1_4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2_2"/>
  <p:tag name="KSO_WM_UNIT_ID" val="diagram20174792_3*q_h_i*1_2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3_2"/>
  <p:tag name="KSO_WM_UNIT_ID" val="diagram20174792_3*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3_1"/>
  <p:tag name="KSO_WM_UNIT_ID" val="diagram20174792_3*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0*135"/>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1_1"/>
  <p:tag name="KSO_WM_UNIT_ID" val="diagram20174792_3*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5*125"/>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2_1"/>
  <p:tag name="KSO_WM_UNIT_ID" val="diagram20174792_3*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87*116"/>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1_1"/>
  <p:tag name="KSO_WM_UNIT_ID" val="diagram20174792_3*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_BRIGHTNESS" val="-0.35"/>
  <p:tag name="KSO_WM_UNIT_LINE_FORE_SCHEMECOLOR_INDEX" val="14"/>
  <p:tag name="KSO_WM_UNIT_LINE_FILL_TYPE" val="2"/>
  <p:tag name="KSO_WM_UNIT_USESOURCEFORMAT_APPLY" val="1"/>
</p:tagLst>
</file>

<file path=ppt/tags/tag14.xml><?xml version="1.0" encoding="utf-8"?>
<p:tagLst xmlns:p="http://schemas.openxmlformats.org/presentationml/2006/main">
  <p:tag name="KSO_WM_TEMPLATE_CATEGORY" val="diagram"/>
  <p:tag name="KSO_WM_TEMPLATE_INDEX" val="783"/>
  <p:tag name="KSO_WM_TAG_VERSION" val="1.0"/>
  <p:tag name="KSO_WM_UNIT_TYPE" val="q_x"/>
  <p:tag name="KSO_WM_UNIT_INDEX" val="1_1"/>
  <p:tag name="KSO_WM_UNIT_ID" val="diagram783_5*q_x*1_1"/>
  <p:tag name="KSO_WM_UNIT_LAYERLEVEL" val="1_1"/>
  <p:tag name="KSO_WM_BEAUTIFY_FLAG" val="#wm#"/>
  <p:tag name="KSO_WM_DIAGRAM_GROUP_CODE" val="q1-1"/>
  <p:tag name="KSO_WM_UNIT_VALUE" val="110*99"/>
  <p:tag name="KSO_WM_UNIT_HIGHLIGHT" val="0"/>
  <p:tag name="KSO_WM_UNIT_COMPATIBLE" val="0"/>
  <p:tag name="KSO_WM_UNIT_DIAGRAM_ISNUMVISUAL" val="0"/>
  <p:tag name="KSO_WM_UNIT_DIAGRAM_ISREFERUNIT" val="0"/>
  <p:tag name="KSO_WM_UNIT_FILL_FORE_SCHEMECOLOR_INDEX" val="14"/>
  <p:tag name="KSO_WM_UNIT_FILL_TYPE" val="1"/>
</p:tagLst>
</file>

<file path=ppt/tags/tag140.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3_1"/>
  <p:tag name="KSO_WM_UNIT_ID" val="diagram20174792_3*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_BRIGHTNESS" val="-0.35"/>
  <p:tag name="KSO_WM_UNIT_LINE_FORE_SCHEMECOLOR_INDEX" val="14"/>
  <p:tag name="KSO_WM_UNIT_LINE_FILL_TYPE" val="2"/>
  <p:tag name="KSO_WM_UNIT_USESOURCEFORMAT_APPLY" val="1"/>
</p:tagLst>
</file>

<file path=ppt/tags/tag141.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4_1"/>
  <p:tag name="KSO_WM_UNIT_ID" val="diagram20174792_3*q_h_i*1_4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_BRIGHTNESS" val="-0.35"/>
  <p:tag name="KSO_WM_UNIT_LINE_FORE_SCHEMECOLOR_INDEX" val="14"/>
  <p:tag name="KSO_WM_UNIT_LINE_FILL_TYPE" val="2"/>
  <p:tag name="KSO_WM_UNIT_USESOURCEFORMAT_APPLY" val="1"/>
</p:tagLst>
</file>

<file path=ppt/tags/tag142.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2_1"/>
  <p:tag name="KSO_WM_UNIT_ID" val="diagram20174792_3*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_BRIGHTNESS" val="-0.35"/>
  <p:tag name="KSO_WM_UNIT_LINE_FORE_SCHEMECOLOR_INDEX" val="14"/>
  <p:tag name="KSO_WM_UNIT_LINE_FILL_TYPE" val="2"/>
  <p:tag name="KSO_WM_UNIT_USESOURCEFORMAT_APPLY" val="1"/>
</p:tagLst>
</file>

<file path=ppt/tags/tag143.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4_1"/>
  <p:tag name="KSO_WM_UNIT_LAYERLEVEL" val="1_1_1"/>
  <p:tag name="KSO_WM_UNIT_VALUE" val="10"/>
  <p:tag name="KSO_WM_UNIT_HIGHLIGHT" val="0"/>
  <p:tag name="KSO_WM_UNIT_COMPATIBLE" val="0"/>
  <p:tag name="KSO_WM_DIAGRAM_GROUP_CODE" val="q1-1"/>
  <p:tag name="KSO_WM_UNIT_ID" val="diagram20174792_3*q_h_a*1_4_1"/>
  <p:tag name="KSO_WM_UNIT_ISCONTENTSTITLE" val="0"/>
  <p:tag name="KSO_WM_UNIT_NOCLEAR" val="0"/>
  <p:tag name="KSO_WM_UNIT_DIAGRAM_ISNUMVISUAL" val="0"/>
  <p:tag name="KSO_WM_UNIT_DIAGRAM_ISREFERUNIT" val="0"/>
  <p:tag name="KSO_WM_UNIT_PRESET_TEXT" val="添加标题"/>
  <p:tag name="KSO_WM_UNIT_TEXT_FILL_FORE_SCHEMECOLOR_INDEX_BRIGHTNESS" val="0"/>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4_1"/>
  <p:tag name="KSO_WM_UNIT_LAYERLEVEL" val="1_1_1"/>
  <p:tag name="KSO_WM_UNIT_VALUE" val="66"/>
  <p:tag name="KSO_WM_UNIT_HIGHLIGHT" val="0"/>
  <p:tag name="KSO_WM_UNIT_COMPATIBLE" val="0"/>
  <p:tag name="KSO_WM_DIAGRAM_GROUP_CODE" val="q1-1"/>
  <p:tag name="KSO_WM_UNIT_ID" val="diagram20174792_3*q_h_f*1_4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_BRIGHTNESS" val="0.25"/>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3_1"/>
  <p:tag name="KSO_WM_UNIT_LAYERLEVEL" val="1_1_1"/>
  <p:tag name="KSO_WM_UNIT_VALUE" val="10"/>
  <p:tag name="KSO_WM_UNIT_HIGHLIGHT" val="0"/>
  <p:tag name="KSO_WM_UNIT_COMPATIBLE" val="0"/>
  <p:tag name="KSO_WM_DIAGRAM_GROUP_CODE" val="q1-1"/>
  <p:tag name="KSO_WM_UNIT_ID" val="diagram20174792_3*q_h_a*1_3_1"/>
  <p:tag name="KSO_WM_UNIT_ISCONTENTSTITLE" val="0"/>
  <p:tag name="KSO_WM_UNIT_NOCLEAR" val="0"/>
  <p:tag name="KSO_WM_UNIT_DIAGRAM_ISNUMVISUAL" val="0"/>
  <p:tag name="KSO_WM_UNIT_DIAGRAM_ISREFERUNIT" val="0"/>
  <p:tag name="KSO_WM_UNIT_PRESET_TEXT" val="添加标题"/>
  <p:tag name="KSO_WM_UNIT_TEXT_FILL_FORE_SCHEMECOLOR_INDEX_BRIGHTNESS" val="0"/>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3_1"/>
  <p:tag name="KSO_WM_UNIT_LAYERLEVEL" val="1_1_1"/>
  <p:tag name="KSO_WM_UNIT_VALUE" val="66"/>
  <p:tag name="KSO_WM_UNIT_HIGHLIGHT" val="0"/>
  <p:tag name="KSO_WM_UNIT_COMPATIBLE" val="0"/>
  <p:tag name="KSO_WM_DIAGRAM_GROUP_CODE" val="q1-1"/>
  <p:tag name="KSO_WM_UNIT_ID" val="diagram20174792_3*q_h_f*1_3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_BRIGHTNESS" val="0.25"/>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1_1"/>
  <p:tag name="KSO_WM_UNIT_LAYERLEVEL" val="1_1_1"/>
  <p:tag name="KSO_WM_UNIT_VALUE" val="10"/>
  <p:tag name="KSO_WM_UNIT_HIGHLIGHT" val="0"/>
  <p:tag name="KSO_WM_UNIT_COMPATIBLE" val="0"/>
  <p:tag name="KSO_WM_DIAGRAM_GROUP_CODE" val="q1-1"/>
  <p:tag name="KSO_WM_UNIT_ID" val="diagram20174792_3*q_h_a*1_1_1"/>
  <p:tag name="KSO_WM_UNIT_ISCONTENTSTITLE" val="0"/>
  <p:tag name="KSO_WM_UNIT_NOCLEAR" val="0"/>
  <p:tag name="KSO_WM_UNIT_DIAGRAM_ISNUMVISUAL" val="0"/>
  <p:tag name="KSO_WM_UNIT_DIAGRAM_ISREFERUNIT" val="0"/>
  <p:tag name="KSO_WM_UNIT_PRESET_TEXT" val="添加标题"/>
  <p:tag name="KSO_WM_UNIT_TEXT_FILL_FORE_SCHEMECOLOR_INDEX_BRIGHTNESS" val="0"/>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1_1"/>
  <p:tag name="KSO_WM_UNIT_LAYERLEVEL" val="1_1_1"/>
  <p:tag name="KSO_WM_UNIT_VALUE" val="66"/>
  <p:tag name="KSO_WM_UNIT_HIGHLIGHT" val="0"/>
  <p:tag name="KSO_WM_UNIT_COMPATIBLE" val="0"/>
  <p:tag name="KSO_WM_DIAGRAM_GROUP_CODE" val="q1-1"/>
  <p:tag name="KSO_WM_UNIT_ID" val="diagram20174792_3*q_h_f*1_1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_BRIGHTNESS" val="0.25"/>
  <p:tag name="KSO_WM_UNIT_TEXT_FILL_FORE_SCHEMECOLOR_INDEX" val="13"/>
  <p:tag name="KSO_WM_UNIT_TEXT_FILL_TYPE" val="1"/>
  <p:tag name="KSO_WM_UNIT_USESOURCEFORMAT_APPLY" val="1"/>
</p:tagLst>
</file>

<file path=ppt/tags/tag149.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2_1"/>
  <p:tag name="KSO_WM_UNIT_LAYERLEVEL" val="1_1_1"/>
  <p:tag name="KSO_WM_UNIT_VALUE" val="10"/>
  <p:tag name="KSO_WM_UNIT_HIGHLIGHT" val="0"/>
  <p:tag name="KSO_WM_UNIT_COMPATIBLE" val="0"/>
  <p:tag name="KSO_WM_DIAGRAM_GROUP_CODE" val="q1-1"/>
  <p:tag name="KSO_WM_UNIT_ID" val="diagram20174792_3*q_h_a*1_2_1"/>
  <p:tag name="KSO_WM_UNIT_ISCONTENTSTITLE" val="0"/>
  <p:tag name="KSO_WM_UNIT_NOCLEAR" val="0"/>
  <p:tag name="KSO_WM_UNIT_DIAGRAM_ISNUMVISUAL" val="0"/>
  <p:tag name="KSO_WM_UNIT_DIAGRAM_ISREFERUNIT" val="0"/>
  <p:tag name="KSO_WM_UNIT_PRESET_TEXT" val="添加标题"/>
  <p:tag name="KSO_WM_UNIT_TEXT_FILL_FORE_SCHEMECOLOR_INDEX_BRIGHTNESS" val="0"/>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1"/>
  <p:tag name="KSO_WM_UNIT_ID" val="diagram783_5*q_h_i*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50.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2_1"/>
  <p:tag name="KSO_WM_UNIT_LAYERLEVEL" val="1_1_1"/>
  <p:tag name="KSO_WM_UNIT_VALUE" val="66"/>
  <p:tag name="KSO_WM_UNIT_HIGHLIGHT" val="0"/>
  <p:tag name="KSO_WM_UNIT_COMPATIBLE" val="0"/>
  <p:tag name="KSO_WM_DIAGRAM_GROUP_CODE" val="q1-1"/>
  <p:tag name="KSO_WM_UNIT_ID" val="diagram20174792_3*q_h_f*1_2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_BRIGHTNESS" val="0.25"/>
  <p:tag name="KSO_WM_UNIT_TEXT_FILL_FORE_SCHEMECOLOR_INDEX" val="13"/>
  <p:tag name="KSO_WM_UNIT_TEXT_FILL_TYPE" val="1"/>
  <p:tag name="KSO_WM_UNIT_USESOURCEFORMAT_APPLY"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3*q_h_x*1_4_1"/>
  <p:tag name="KSO_WM_TEMPLATE_CATEGORY" val="diagram"/>
  <p:tag name="KSO_WM_TEMPLATE_INDEX" val="20174792"/>
  <p:tag name="KSO_WM_UNIT_LAYERLEVEL" val="1_1_1"/>
  <p:tag name="KSO_WM_TAG_VERSION" val="1.0"/>
  <p:tag name="KSO_WM_BEAUTIFY_FLAG" val="#wm#"/>
  <p:tag name="KSO_WM_UNIT_VALUE" val="150*150"/>
  <p:tag name="KSO_WM_UNIT_TYPE" val="q_h_x"/>
  <p:tag name="KSO_WM_UNIT_INDEX" val="1_4_1"/>
  <p:tag name="KSO_WM_UNIT_USESOURCEFORMAT_APPLY" val="1"/>
</p:tagLst>
</file>

<file path=ppt/tags/tag152.xml><?xml version="1.0" encoding="utf-8"?>
<p:tagLst xmlns:p="http://schemas.openxmlformats.org/presentationml/2006/main">
  <p:tag name="KSO_WM_SLIDE_ITEM_CNT" val="4"/>
</p:tagLst>
</file>

<file path=ppt/tags/tag153.xml><?xml version="1.0" encoding="utf-8"?>
<p:tagLst xmlns:p="http://schemas.openxmlformats.org/presentationml/2006/main">
  <p:tag name="KSO_WM_TEMPLATE_CATEGORY" val="diagram"/>
  <p:tag name="KSO_WM_TEMPLATE_INDEX" val="20187998"/>
  <p:tag name="KSO_WM_UNIT_TYPE" val="n_h_h_i"/>
  <p:tag name="KSO_WM_UNIT_INDEX" val="1_2_1_3"/>
  <p:tag name="KSO_WM_UNIT_ID" val="diagram20187998_3*n_h_h_i*1_2_1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COLOR_SCHEME_SHAPE_ID" val="25"/>
  <p:tag name="KSO_WM_UNIT_COLOR_SCHEME_PARENT_PAGE" val="0_5"/>
  <p:tag name="KSO_WM_UNIT_FILL_FORE_SCHEMECOLOR_INDEX" val="5"/>
  <p:tag name="KSO_WM_UNIT_FILL_TYPE" val="1"/>
  <p:tag name="KSO_WM_UNIT_TEXT_FILL_FORE_SCHEMECOLOR_INDEX" val="13"/>
  <p:tag name="KSO_WM_UNIT_TEXT_FILL_TYPE" val="1"/>
</p:tagLst>
</file>

<file path=ppt/tags/tag154.xml><?xml version="1.0" encoding="utf-8"?>
<p:tagLst xmlns:p="http://schemas.openxmlformats.org/presentationml/2006/main">
  <p:tag name="KSO_WM_TEMPLATE_CATEGORY" val="diagram"/>
  <p:tag name="KSO_WM_TEMPLATE_INDEX" val="20187998"/>
  <p:tag name="KSO_WM_UNIT_TYPE" val="n_h_h_i"/>
  <p:tag name="KSO_WM_UNIT_INDEX" val="1_2_2_4"/>
  <p:tag name="KSO_WM_UNIT_ID" val="diagram20187998_3*n_h_h_i*1_2_2_4"/>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COLOR_SCHEME_SHAPE_ID" val="25"/>
  <p:tag name="KSO_WM_UNIT_COLOR_SCHEME_PARENT_PAGE" val="0_5"/>
  <p:tag name="KSO_WM_UNIT_FILL_FORE_SCHEMECOLOR_INDEX" val="6"/>
  <p:tag name="KSO_WM_UNIT_FILL_TYPE" val="1"/>
  <p:tag name="KSO_WM_UNIT_TEXT_FILL_FORE_SCHEMECOLOR_INDEX" val="13"/>
  <p:tag name="KSO_WM_UNIT_TEXT_FILL_TYPE" val="1"/>
</p:tagLst>
</file>

<file path=ppt/tags/tag155.xml><?xml version="1.0" encoding="utf-8"?>
<p:tagLst xmlns:p="http://schemas.openxmlformats.org/presentationml/2006/main">
  <p:tag name="KSO_WM_TEMPLATE_CATEGORY" val="diagram"/>
  <p:tag name="KSO_WM_TEMPLATE_INDEX" val="20187998"/>
  <p:tag name="KSO_WM_UNIT_TYPE" val="n_h_h_i"/>
  <p:tag name="KSO_WM_UNIT_INDEX" val="1_2_4_4"/>
  <p:tag name="KSO_WM_UNIT_ID" val="diagram20187998_3*n_h_h_i*1_2_4_4"/>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COLOR_SCHEME_SHAPE_ID" val="25"/>
  <p:tag name="KSO_WM_UNIT_COLOR_SCHEME_PARENT_PAGE" val="0_5"/>
  <p:tag name="KSO_WM_UNIT_FILL_FORE_SCHEMECOLOR_INDEX" val="8"/>
  <p:tag name="KSO_WM_UNIT_FILL_TYPE" val="1"/>
  <p:tag name="KSO_WM_UNIT_TEXT_FILL_FORE_SCHEMECOLOR_INDEX" val="13"/>
  <p:tag name="KSO_WM_UNIT_TEXT_FILL_TYPE" val="1"/>
</p:tagLst>
</file>

<file path=ppt/tags/tag156.xml><?xml version="1.0" encoding="utf-8"?>
<p:tagLst xmlns:p="http://schemas.openxmlformats.org/presentationml/2006/main">
  <p:tag name="KSO_WM_TEMPLATE_CATEGORY" val="diagram"/>
  <p:tag name="KSO_WM_TEMPLATE_INDEX" val="20187998"/>
  <p:tag name="KSO_WM_UNIT_TYPE" val="n_h_h_i"/>
  <p:tag name="KSO_WM_UNIT_INDEX" val="1_2_3_4"/>
  <p:tag name="KSO_WM_UNIT_ID" val="diagram20187998_3*n_h_h_i*1_2_3_4"/>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COLOR_SCHEME_SHAPE_ID" val="25"/>
  <p:tag name="KSO_WM_UNIT_COLOR_SCHEME_PARENT_PAGE" val="0_5"/>
  <p:tag name="KSO_WM_UNIT_FILL_FORE_SCHEMECOLOR_INDEX" val="7"/>
  <p:tag name="KSO_WM_UNIT_FILL_TYPE" val="1"/>
  <p:tag name="KSO_WM_UNIT_TEXT_FILL_FORE_SCHEMECOLOR_INDEX" val="13"/>
  <p:tag name="KSO_WM_UNIT_TEXT_FILL_TYPE" val="1"/>
</p:tagLst>
</file>

<file path=ppt/tags/tag157.xml><?xml version="1.0" encoding="utf-8"?>
<p:tagLst xmlns:p="http://schemas.openxmlformats.org/presentationml/2006/main">
  <p:tag name="KSO_WM_TEMPLATE_CATEGORY" val="diagram"/>
  <p:tag name="KSO_WM_TEMPLATE_INDEX" val="20187998"/>
  <p:tag name="KSO_WM_UNIT_TYPE" val="n_h_h_a"/>
  <p:tag name="KSO_WM_UNIT_INDEX" val="1_2_1_1"/>
  <p:tag name="KSO_WM_UNIT_ID" val="diagram20187998_3*n_h_h_a*1_2_1_1"/>
  <p:tag name="KSO_WM_UNIT_LAYERLEVEL" val="1_1_1_1"/>
  <p:tag name="KSO_WM_UNIT_VALUE" val="6"/>
  <p:tag name="KSO_WM_UNIT_HIGHLIGHT" val="0"/>
  <p:tag name="KSO_WM_UNIT_COMPATIBLE" val="0"/>
  <p:tag name="KSO_WM_BEAUTIFY_FLAG" val="#wm#"/>
  <p:tag name="KSO_WM_TAG_VERSION" val="1.0"/>
  <p:tag name="KSO_WM_DIAGRAM_GROUP_CODE" val="n1-1"/>
  <p:tag name="KSO_WM_UNIT_PRESET_TEXT" val="添加标题"/>
  <p:tag name="KSO_WM_UNIT_ISCONTENTSTITLE" val="0"/>
  <p:tag name="KSO_WM_UNIT_DIAGRAM_ISNUMVISUAL" val="0"/>
  <p:tag name="KSO_WM_UNIT_DIAGRAM_ISREFERUNIT" val="0"/>
  <p:tag name="KSO_WM_UNIT_NOCLEAR" val="0"/>
  <p:tag name="KSO_WM_UNIT_COLOR_SCHEME_SHAPE_ID" val="24"/>
  <p:tag name="KSO_WM_UNIT_COLOR_SCHEME_PARENT_PAGE" val="0_5"/>
  <p:tag name="KSO_WM_UNIT_TEXT_FILL_FORE_SCHEMECOLOR_INDEX" val="13"/>
  <p:tag name="KSO_WM_UNIT_TEXT_FILL_TYPE" val="1"/>
</p:tagLst>
</file>

<file path=ppt/tags/tag158.xml><?xml version="1.0" encoding="utf-8"?>
<p:tagLst xmlns:p="http://schemas.openxmlformats.org/presentationml/2006/main">
  <p:tag name="KSO_WM_TEMPLATE_CATEGORY" val="diagram"/>
  <p:tag name="KSO_WM_TEMPLATE_INDEX" val="20187998"/>
  <p:tag name="KSO_WM_UNIT_TYPE" val="n_h_h_i"/>
  <p:tag name="KSO_WM_UNIT_INDEX" val="1_2_1_4"/>
  <p:tag name="KSO_WM_UNIT_ID" val="diagram20187998_3*n_h_h_i*1_2_1_4"/>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COLOR_SCHEME_SHAPE_ID" val="22"/>
  <p:tag name="KSO_WM_UNIT_COLOR_SCHEME_PARENT_PAGE" val="0_5"/>
  <p:tag name="KSO_WM_UNIT_FILL_FORE_SCHEMECOLOR_INDEX" val="5"/>
  <p:tag name="KSO_WM_UNIT_FILL_TYPE" val="1"/>
</p:tagLst>
</file>

<file path=ppt/tags/tag159.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1_1"/>
  <p:tag name="KSO_WM_UNIT_ID" val="diagram20187998_3*n_h_h_i*1_2_1_1"/>
  <p:tag name="KSO_WM_TEMPLATE_CATEGORY" val="diagram"/>
  <p:tag name="KSO_WM_TEMPLATE_INDEX" val="20187998"/>
  <p:tag name="KSO_WM_UNIT_LAYERLEVEL" val="1_1_1_1"/>
  <p:tag name="KSO_WM_TAG_VERSION" val="1.0"/>
  <p:tag name="KSO_WM_BEAUTIFY_FLAG" val="#wm#"/>
  <p:tag name="KSO_WM_UNIT_DIAGRAM_ISNUMVISUAL" val="0"/>
  <p:tag name="KSO_WM_UNIT_DIAGRAM_ISREFERUNIT" val="0"/>
  <p:tag name="KSO_WM_UNIT_COLOR_SCHEME_SHAPE_ID" val="2"/>
  <p:tag name="KSO_WM_UNIT_COLOR_SCHEME_PARENT_PAGE" val="0_5"/>
  <p:tag name="KSO_WM_UNIT_TEXT_FILL_FORE_SCHEMECOLOR_INDEX" val="14"/>
  <p:tag name="KSO_WM_UNIT_TEXT_FILL_TYPE" val="1"/>
</p:tagLst>
</file>

<file path=ppt/tags/tag1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2"/>
  <p:tag name="KSO_WM_UNIT_ID" val="diagram783_5*q_h_i*1_1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60.xml><?xml version="1.0" encoding="utf-8"?>
<p:tagLst xmlns:p="http://schemas.openxmlformats.org/presentationml/2006/main">
  <p:tag name="KSO_WM_TEMPLATE_CATEGORY" val="diagram"/>
  <p:tag name="KSO_WM_TEMPLATE_INDEX" val="20187998"/>
  <p:tag name="KSO_WM_UNIT_TYPE" val="n_h_h_i"/>
  <p:tag name="KSO_WM_UNIT_INDEX" val="1_2_3_3"/>
  <p:tag name="KSO_WM_UNIT_ID" val="diagram20187998_3*n_h_h_i*1_2_3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COLOR_SCHEME_SHAPE_ID" val="18"/>
  <p:tag name="KSO_WM_UNIT_COLOR_SCHEME_PARENT_PAGE" val="0_5"/>
  <p:tag name="KSO_WM_UNIT_FILL_FORE_SCHEMECOLOR_INDEX" val="7"/>
  <p:tag name="KSO_WM_UNIT_FILL_TYPE" val="1"/>
</p:tagLst>
</file>

<file path=ppt/tags/tag161.xml><?xml version="1.0" encoding="utf-8"?>
<p:tagLst xmlns:p="http://schemas.openxmlformats.org/presentationml/2006/main">
  <p:tag name="KSO_WM_TEMPLATE_CATEGORY" val="diagram"/>
  <p:tag name="KSO_WM_TEMPLATE_INDEX" val="20187998"/>
  <p:tag name="KSO_WM_UNIT_TYPE" val="n_h_h_a"/>
  <p:tag name="KSO_WM_UNIT_INDEX" val="1_2_3_1"/>
  <p:tag name="KSO_WM_UNIT_ID" val="diagram20187998_3*n_h_h_a*1_2_3_1"/>
  <p:tag name="KSO_WM_UNIT_LAYERLEVEL" val="1_1_1_1"/>
  <p:tag name="KSO_WM_UNIT_VALUE" val="6"/>
  <p:tag name="KSO_WM_UNIT_HIGHLIGHT" val="0"/>
  <p:tag name="KSO_WM_UNIT_COMPATIBLE" val="0"/>
  <p:tag name="KSO_WM_BEAUTIFY_FLAG" val="#wm#"/>
  <p:tag name="KSO_WM_TAG_VERSION" val="1.0"/>
  <p:tag name="KSO_WM_DIAGRAM_GROUP_CODE" val="n1-1"/>
  <p:tag name="KSO_WM_UNIT_PRESET_TEXT" val="添加标题"/>
  <p:tag name="KSO_WM_UNIT_ISCONTENTSTITLE" val="0"/>
  <p:tag name="KSO_WM_UNIT_DIAGRAM_ISNUMVISUAL" val="0"/>
  <p:tag name="KSO_WM_UNIT_DIAGRAM_ISREFERUNIT" val="0"/>
  <p:tag name="KSO_WM_UNIT_NOCLEAR" val="0"/>
  <p:tag name="KSO_WM_UNIT_COLOR_SCHEME_SHAPE_ID" val="20"/>
  <p:tag name="KSO_WM_UNIT_COLOR_SCHEME_PARENT_PAGE" val="0_5"/>
  <p:tag name="KSO_WM_UNIT_TEXT_FILL_FORE_SCHEMECOLOR_INDEX" val="13"/>
  <p:tag name="KSO_WM_UNIT_TEXT_FILL_TYPE" val="1"/>
</p:tagLst>
</file>

<file path=ppt/tags/tag162.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3_1"/>
  <p:tag name="KSO_WM_UNIT_ID" val="diagram20187998_3*n_h_h_i*1_2_3_1"/>
  <p:tag name="KSO_WM_TEMPLATE_CATEGORY" val="diagram"/>
  <p:tag name="KSO_WM_TEMPLATE_INDEX" val="20187998"/>
  <p:tag name="KSO_WM_UNIT_LAYERLEVEL" val="1_1_1_1"/>
  <p:tag name="KSO_WM_TAG_VERSION" val="1.0"/>
  <p:tag name="KSO_WM_BEAUTIFY_FLAG" val="#wm#"/>
  <p:tag name="KSO_WM_UNIT_DIAGRAM_ISNUMVISUAL" val="0"/>
  <p:tag name="KSO_WM_UNIT_DIAGRAM_ISREFERUNIT" val="0"/>
  <p:tag name="KSO_WM_UNIT_COLOR_SCHEME_SHAPE_ID" val="38"/>
  <p:tag name="KSO_WM_UNIT_COLOR_SCHEME_PARENT_PAGE" val="0_5"/>
  <p:tag name="KSO_WM_UNIT_TEXT_FILL_FORE_SCHEMECOLOR_INDEX" val="14"/>
  <p:tag name="KSO_WM_UNIT_TEXT_FILL_TYPE" val="1"/>
</p:tagLst>
</file>

<file path=ppt/tags/tag163.xml><?xml version="1.0" encoding="utf-8"?>
<p:tagLst xmlns:p="http://schemas.openxmlformats.org/presentationml/2006/main">
  <p:tag name="KSO_WM_TEMPLATE_CATEGORY" val="diagram"/>
  <p:tag name="KSO_WM_TEMPLATE_INDEX" val="20187998"/>
  <p:tag name="KSO_WM_UNIT_TYPE" val="n_h_h_a"/>
  <p:tag name="KSO_WM_UNIT_INDEX" val="1_2_2_1"/>
  <p:tag name="KSO_WM_UNIT_ID" val="diagram20187998_3*n_h_h_a*1_2_2_1"/>
  <p:tag name="KSO_WM_UNIT_LAYERLEVEL" val="1_1_1_1"/>
  <p:tag name="KSO_WM_UNIT_VALUE" val="6"/>
  <p:tag name="KSO_WM_UNIT_HIGHLIGHT" val="0"/>
  <p:tag name="KSO_WM_UNIT_COMPATIBLE" val="0"/>
  <p:tag name="KSO_WM_BEAUTIFY_FLAG" val="#wm#"/>
  <p:tag name="KSO_WM_TAG_VERSION" val="1.0"/>
  <p:tag name="KSO_WM_DIAGRAM_GROUP_CODE" val="n1-1"/>
  <p:tag name="KSO_WM_UNIT_PRESET_TEXT" val="添加标题"/>
  <p:tag name="KSO_WM_UNIT_ISCONTENTSTITLE" val="0"/>
  <p:tag name="KSO_WM_UNIT_DIAGRAM_ISNUMVISUAL" val="0"/>
  <p:tag name="KSO_WM_UNIT_DIAGRAM_ISREFERUNIT" val="0"/>
  <p:tag name="KSO_WM_UNIT_NOCLEAR" val="0"/>
  <p:tag name="KSO_WM_UNIT_COLOR_SCHEME_SHAPE_ID" val="14"/>
  <p:tag name="KSO_WM_UNIT_COLOR_SCHEME_PARENT_PAGE" val="0_5"/>
  <p:tag name="KSO_WM_UNIT_TEXT_FILL_FORE_SCHEMECOLOR_INDEX" val="13"/>
  <p:tag name="KSO_WM_UNIT_TEXT_FILL_TYPE" val="1"/>
</p:tagLst>
</file>

<file path=ppt/tags/tag164.xml><?xml version="1.0" encoding="utf-8"?>
<p:tagLst xmlns:p="http://schemas.openxmlformats.org/presentationml/2006/main">
  <p:tag name="KSO_WM_TEMPLATE_CATEGORY" val="diagram"/>
  <p:tag name="KSO_WM_TEMPLATE_INDEX" val="20187998"/>
  <p:tag name="KSO_WM_UNIT_TYPE" val="n_h_h_i"/>
  <p:tag name="KSO_WM_UNIT_INDEX" val="1_2_2_2"/>
  <p:tag name="KSO_WM_UNIT_ID" val="diagram20187998_3*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COLOR_SCHEME_SHAPE_ID" val="12"/>
  <p:tag name="KSO_WM_UNIT_COLOR_SCHEME_PARENT_PAGE" val="0_5"/>
  <p:tag name="KSO_WM_UNIT_FILL_FORE_SCHEMECOLOR_INDEX" val="6"/>
  <p:tag name="KSO_WM_UNIT_FILL_TYPE" val="1"/>
</p:tagLst>
</file>

<file path=ppt/tags/tag165.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2_1"/>
  <p:tag name="KSO_WM_UNIT_ID" val="diagram20187998_3*n_h_h_i*1_2_2_1"/>
  <p:tag name="KSO_WM_TEMPLATE_CATEGORY" val="diagram"/>
  <p:tag name="KSO_WM_TEMPLATE_INDEX" val="20187998"/>
  <p:tag name="KSO_WM_UNIT_LAYERLEVEL" val="1_1_1_1"/>
  <p:tag name="KSO_WM_TAG_VERSION" val="1.0"/>
  <p:tag name="KSO_WM_BEAUTIFY_FLAG" val="#wm#"/>
  <p:tag name="KSO_WM_UNIT_DIAGRAM_ISNUMVISUAL" val="0"/>
  <p:tag name="KSO_WM_UNIT_DIAGRAM_ISREFERUNIT" val="0"/>
  <p:tag name="KSO_WM_UNIT_COLOR_SCHEME_SHAPE_ID" val="41"/>
  <p:tag name="KSO_WM_UNIT_COLOR_SCHEME_PARENT_PAGE" val="0_5"/>
  <p:tag name="KSO_WM_UNIT_TEXT_FILL_FORE_SCHEMECOLOR_INDEX" val="14"/>
  <p:tag name="KSO_WM_UNIT_TEXT_FILL_TYPE" val="1"/>
</p:tagLst>
</file>

<file path=ppt/tags/tag166.xml><?xml version="1.0" encoding="utf-8"?>
<p:tagLst xmlns:p="http://schemas.openxmlformats.org/presentationml/2006/main">
  <p:tag name="KSO_WM_TEMPLATE_CATEGORY" val="diagram"/>
  <p:tag name="KSO_WM_TEMPLATE_INDEX" val="20187998"/>
  <p:tag name="KSO_WM_UNIT_TYPE" val="n_h_h_a"/>
  <p:tag name="KSO_WM_UNIT_INDEX" val="1_2_4_1"/>
  <p:tag name="KSO_WM_UNIT_ID" val="diagram20187998_3*n_h_h_a*1_2_4_1"/>
  <p:tag name="KSO_WM_UNIT_LAYERLEVEL" val="1_1_1_1"/>
  <p:tag name="KSO_WM_UNIT_VALUE" val="6"/>
  <p:tag name="KSO_WM_UNIT_HIGHLIGHT" val="0"/>
  <p:tag name="KSO_WM_UNIT_COMPATIBLE" val="0"/>
  <p:tag name="KSO_WM_BEAUTIFY_FLAG" val="#wm#"/>
  <p:tag name="KSO_WM_TAG_VERSION" val="1.0"/>
  <p:tag name="KSO_WM_DIAGRAM_GROUP_CODE" val="n1-1"/>
  <p:tag name="KSO_WM_UNIT_PRESET_TEXT" val="添加标题"/>
  <p:tag name="KSO_WM_UNIT_ISCONTENTSTITLE" val="0"/>
  <p:tag name="KSO_WM_UNIT_DIAGRAM_ISNUMVISUAL" val="0"/>
  <p:tag name="KSO_WM_UNIT_DIAGRAM_ISREFERUNIT" val="0"/>
  <p:tag name="KSO_WM_UNIT_NOCLEAR" val="0"/>
  <p:tag name="KSO_WM_UNIT_COLOR_SCHEME_SHAPE_ID" val="44"/>
  <p:tag name="KSO_WM_UNIT_COLOR_SCHEME_PARENT_PAGE" val="0_5"/>
  <p:tag name="KSO_WM_UNIT_TEXT_FILL_FORE_SCHEMECOLOR_INDEX" val="13"/>
  <p:tag name="KSO_WM_UNIT_TEXT_FILL_TYPE" val="1"/>
</p:tagLst>
</file>

<file path=ppt/tags/tag167.xml><?xml version="1.0" encoding="utf-8"?>
<p:tagLst xmlns:p="http://schemas.openxmlformats.org/presentationml/2006/main">
  <p:tag name="KSO_WM_TEMPLATE_CATEGORY" val="diagram"/>
  <p:tag name="KSO_WM_TEMPLATE_INDEX" val="20187998"/>
  <p:tag name="KSO_WM_UNIT_TYPE" val="n_h_h_i"/>
  <p:tag name="KSO_WM_UNIT_INDEX" val="1_2_4_2"/>
  <p:tag name="KSO_WM_UNIT_ID" val="diagram20187998_3*n_h_h_i*1_2_4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COLOR_SCHEME_SHAPE_ID" val="42"/>
  <p:tag name="KSO_WM_UNIT_COLOR_SCHEME_PARENT_PAGE" val="0_5"/>
  <p:tag name="KSO_WM_UNIT_FILL_FORE_SCHEMECOLOR_INDEX" val="8"/>
  <p:tag name="KSO_WM_UNIT_FILL_TYPE" val="1"/>
</p:tagLst>
</file>

<file path=ppt/tags/tag168.xml><?xml version="1.0" encoding="utf-8"?>
<p:tagLst xmlns:p="http://schemas.openxmlformats.org/presentationml/2006/main">
  <p:tag name="KSO_WM_UNIT_HIGHLIGHT" val="0"/>
  <p:tag name="KSO_WM_UNIT_COMPATIBLE" val="0"/>
  <p:tag name="KSO_WM_DIAGRAM_GROUP_CODE" val="n1-1"/>
  <p:tag name="KSO_WM_UNIT_TYPE" val="n_h_h_i"/>
  <p:tag name="KSO_WM_UNIT_INDEX" val="1_2_4_1"/>
  <p:tag name="KSO_WM_UNIT_ID" val="diagram20187998_3*n_h_h_i*1_2_4_1"/>
  <p:tag name="KSO_WM_TEMPLATE_CATEGORY" val="diagram"/>
  <p:tag name="KSO_WM_TEMPLATE_INDEX" val="20187998"/>
  <p:tag name="KSO_WM_UNIT_LAYERLEVEL" val="1_1_1_1"/>
  <p:tag name="KSO_WM_TAG_VERSION" val="1.0"/>
  <p:tag name="KSO_WM_BEAUTIFY_FLAG" val="#wm#"/>
  <p:tag name="KSO_WM_UNIT_DIAGRAM_ISNUMVISUAL" val="0"/>
  <p:tag name="KSO_WM_UNIT_DIAGRAM_ISREFERUNIT" val="0"/>
  <p:tag name="KSO_WM_UNIT_COLOR_SCHEME_SHAPE_ID" val="45"/>
  <p:tag name="KSO_WM_UNIT_COLOR_SCHEME_PARENT_PAGE" val="0_5"/>
  <p:tag name="KSO_WM_UNIT_TEXT_FILL_FORE_SCHEMECOLOR_INDEX" val="14"/>
  <p:tag name="KSO_WM_UNIT_TEXT_FILL_TYPE" val="1"/>
</p:tagLst>
</file>

<file path=ppt/tags/tag169.xml><?xml version="1.0" encoding="utf-8"?>
<p:tagLst xmlns:p="http://schemas.openxmlformats.org/presentationml/2006/main">
  <p:tag name="KSO_WM_TEMPLATE_CATEGORY" val="diagram"/>
  <p:tag name="KSO_WM_TEMPLATE_INDEX" val="20187998"/>
  <p:tag name="KSO_WM_UNIT_TYPE" val="n_h_h_i"/>
  <p:tag name="KSO_WM_UNIT_INDEX" val="1_2_4_3"/>
  <p:tag name="KSO_WM_UNIT_ID" val="diagram20187998_3*n_h_h_i*1_2_4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COLOR_SCHEME_SHAPE_ID" val="33"/>
  <p:tag name="KSO_WM_UNIT_COLOR_SCHEME_PARENT_PAGE" val="0_5"/>
  <p:tag name="KSO_WM_UNIT_FILL_FORE_SCHEMECOLOR_INDEX" val="14"/>
  <p:tag name="KSO_WM_UNIT_FILL_TYPE" val="1"/>
  <p:tag name="KSO_WM_UNIT_TEXT_FILL_FORE_SCHEMECOLOR_INDEX" val="13"/>
  <p:tag name="KSO_WM_UNIT_TEXT_FILL_TYPE" val="1"/>
</p:tagLst>
</file>

<file path=ppt/tags/tag1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3"/>
  <p:tag name="KSO_WM_UNIT_ID" val="diagram783_5*q_h_i*1_1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70.xml><?xml version="1.0" encoding="utf-8"?>
<p:tagLst xmlns:p="http://schemas.openxmlformats.org/presentationml/2006/main">
  <p:tag name="KSO_WM_TEMPLATE_CATEGORY" val="diagram"/>
  <p:tag name="KSO_WM_TEMPLATE_INDEX" val="20187998"/>
  <p:tag name="KSO_WM_UNIT_TYPE" val="n_h_h_i"/>
  <p:tag name="KSO_WM_UNIT_INDEX" val="1_2_2_3"/>
  <p:tag name="KSO_WM_UNIT_ID" val="diagram20187998_3*n_h_h_i*1_2_2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COLOR_SCHEME_SHAPE_ID" val="35"/>
  <p:tag name="KSO_WM_UNIT_COLOR_SCHEME_PARENT_PAGE" val="0_5"/>
  <p:tag name="KSO_WM_UNIT_FILL_FORE_SCHEMECOLOR_INDEX" val="14"/>
  <p:tag name="KSO_WM_UNIT_FILL_TYPE" val="1"/>
  <p:tag name="KSO_WM_UNIT_TEXT_FILL_FORE_SCHEMECOLOR_INDEX" val="13"/>
  <p:tag name="KSO_WM_UNIT_TEXT_FILL_TYPE" val="1"/>
</p:tagLst>
</file>

<file path=ppt/tags/tag171.xml><?xml version="1.0" encoding="utf-8"?>
<p:tagLst xmlns:p="http://schemas.openxmlformats.org/presentationml/2006/main">
  <p:tag name="KSO_WM_TEMPLATE_CATEGORY" val="diagram"/>
  <p:tag name="KSO_WM_TEMPLATE_INDEX" val="20187998"/>
  <p:tag name="KSO_WM_UNIT_TYPE" val="n_h_h_i"/>
  <p:tag name="KSO_WM_UNIT_INDEX" val="1_2_1_2"/>
  <p:tag name="KSO_WM_UNIT_ID" val="diagram20187998_3*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COLOR_SCHEME_SHAPE_ID" val="34"/>
  <p:tag name="KSO_WM_UNIT_COLOR_SCHEME_PARENT_PAGE" val="0_5"/>
  <p:tag name="KSO_WM_UNIT_FILL_FORE_SCHEMECOLOR_INDEX" val="14"/>
  <p:tag name="KSO_WM_UNIT_FILL_TYPE" val="1"/>
  <p:tag name="KSO_WM_UNIT_TEXT_FILL_FORE_SCHEMECOLOR_INDEX" val="13"/>
  <p:tag name="KSO_WM_UNIT_TEXT_FILL_TYPE" val="1"/>
</p:tagLst>
</file>

<file path=ppt/tags/tag172.xml><?xml version="1.0" encoding="utf-8"?>
<p:tagLst xmlns:p="http://schemas.openxmlformats.org/presentationml/2006/main">
  <p:tag name="KSO_WM_TEMPLATE_CATEGORY" val="diagram"/>
  <p:tag name="KSO_WM_TEMPLATE_INDEX" val="20187998"/>
  <p:tag name="KSO_WM_UNIT_TYPE" val="n_h_h_i"/>
  <p:tag name="KSO_WM_UNIT_INDEX" val="1_2_3_2"/>
  <p:tag name="KSO_WM_UNIT_ID" val="diagram20187998_3*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COLOR_SCHEME_SHAPE_ID" val="32"/>
  <p:tag name="KSO_WM_UNIT_COLOR_SCHEME_PARENT_PAGE" val="0_5"/>
  <p:tag name="KSO_WM_UNIT_FILL_FORE_SCHEMECOLOR_INDEX" val="14"/>
  <p:tag name="KSO_WM_UNIT_FILL_TYPE" val="1"/>
  <p:tag name="KSO_WM_UNIT_TEXT_FILL_FORE_SCHEMECOLOR_INDEX" val="13"/>
  <p:tag name="KSO_WM_UNIT_TEXT_FILL_TYPE" val="1"/>
</p:tagLst>
</file>

<file path=ppt/tags/tag173.xml><?xml version="1.0" encoding="utf-8"?>
<p:tagLst xmlns:p="http://schemas.openxmlformats.org/presentationml/2006/main">
  <p:tag name="KSO_WM_TEMPLATE_CATEGORY" val="diagram"/>
  <p:tag name="KSO_WM_TEMPLATE_INDEX" val="20187998"/>
  <p:tag name="KSO_WM_UNIT_TYPE" val="n_h_i"/>
  <p:tag name="KSO_WM_UNIT_INDEX" val="1_1_1"/>
  <p:tag name="KSO_WM_UNIT_ID" val="diagram20187998_3*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COLOR_SCHEME_SHAPE_ID" val="36"/>
  <p:tag name="KSO_WM_UNIT_COLOR_SCHEME_PARENT_PAGE" val="0_5"/>
  <p:tag name="KSO_WM_UNIT_FILL_FORE_SCHEMECOLOR_INDEX" val="14"/>
  <p:tag name="KSO_WM_UNIT_FILL_TYPE" val="1"/>
  <p:tag name="KSO_WM_UNIT_TEXT_FILL_FORE_SCHEMECOLOR_INDEX" val="13"/>
  <p:tag name="KSO_WM_UNIT_TEXT_FILL_TYPE" val="1"/>
</p:tagLst>
</file>

<file path=ppt/tags/tag174.xml><?xml version="1.0" encoding="utf-8"?>
<p:tagLst xmlns:p="http://schemas.openxmlformats.org/presentationml/2006/main">
  <p:tag name="KSO_WM_TEMPLATE_CATEGORY" val="diagram"/>
  <p:tag name="KSO_WM_TEMPLATE_INDEX" val="20187998"/>
  <p:tag name="KSO_WM_UNIT_TYPE" val="n_h_i"/>
  <p:tag name="KSO_WM_UNIT_INDEX" val="1_1_2"/>
  <p:tag name="KSO_WM_UNIT_ID" val="diagram20187998_3*n_h_i*1_1_2"/>
  <p:tag name="KSO_WM_UNIT_LAYERLEVEL" val="1_1_1"/>
  <p:tag name="KSO_WM_UNIT_HIGHLIGHT" val="0"/>
  <p:tag name="KSO_WM_UNIT_COMPATIBLE" val="0"/>
  <p:tag name="KSO_WM_BEAUTIFY_FLAG" val="#wm#"/>
  <p:tag name="KSO_WM_TAG_VERSION" val="1.0"/>
  <p:tag name="KSO_WM_DIAGRAM_GROUP_CODE" val="n1-1"/>
  <p:tag name="KSO_WM_UNIT_DIAGRAM_ISNUMVISUAL" val="0"/>
  <p:tag name="KSO_WM_UNIT_DIAGRAM_ISREFERUNIT" val="0"/>
  <p:tag name="KSO_WM_UNIT_COLOR_SCHEME_SHAPE_ID" val="37"/>
  <p:tag name="KSO_WM_UNIT_COLOR_SCHEME_PARENT_PAGE" val="0_5"/>
  <p:tag name="KSO_WM_UNIT_DECOLORIZATION" val="1"/>
  <p:tag name="KSO_WM_UNIT_FILL_FORE_SCHEMECOLOR_INDEX" val="14"/>
  <p:tag name="KSO_WM_UNIT_FILL_TYPE" val="1"/>
  <p:tag name="KSO_WM_UNIT_TEXT_FILL_FORE_SCHEMECOLOR_INDEX" val="15"/>
  <p:tag name="KSO_WM_UNIT_TEXT_FILL_TYPE" val="1"/>
</p:tagLst>
</file>

<file path=ppt/tags/tag1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1"/>
  <p:tag name="KSO_WM_UNIT_ID" val="diagram783_5*q_h_i*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9.xml><?xml version="1.0" encoding="utf-8"?>
<p:tagLst xmlns:p="http://schemas.openxmlformats.org/presentationml/2006/main">
  <p:tag name="KSO_WM_TEMPLATE_CATEGORY" val="diagram"/>
  <p:tag name="KSO_WM_TEMPLATE_INDEX" val="783"/>
  <p:tag name="KSO_WM_TAG_VERSION" val="1.0"/>
  <p:tag name="KSO_WM_UNIT_TYPE" val="q_h_a"/>
  <p:tag name="KSO_WM_UNIT_INDEX" val="1_1_1"/>
  <p:tag name="KSO_WM_UNIT_ID" val="diagram783_5*q_h_a*1_1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KSO_WM_TEMPLATE_CATEGORY" val="diagram"/>
  <p:tag name="KSO_WM_TEMPLATE_INDEX" val="783"/>
  <p:tag name="KSO_WM_TAG_VERSION" val="1.0"/>
  <p:tag name="KSO_WM_UNIT_TYPE" val="q_h_a"/>
  <p:tag name="KSO_WM_UNIT_INDEX" val="1_3_1"/>
  <p:tag name="KSO_WM_UNIT_ID" val="diagram783_5*q_h_a*1_3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21.xml><?xml version="1.0" encoding="utf-8"?>
<p:tagLst xmlns:p="http://schemas.openxmlformats.org/presentationml/2006/main">
  <p:tag name="KSO_WM_TEMPLATE_CATEGORY" val="diagram"/>
  <p:tag name="KSO_WM_TEMPLATE_INDEX" val="783"/>
  <p:tag name="KSO_WM_TAG_VERSION" val="1.0"/>
  <p:tag name="KSO_WM_UNIT_TYPE" val="q_h_a"/>
  <p:tag name="KSO_WM_UNIT_INDEX" val="1_4_1"/>
  <p:tag name="KSO_WM_UNIT_ID" val="diagram783_5*q_h_a*1_4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9"/>
  <p:tag name="KSO_WM_UNIT_TEXT_FILL_TYPE" val="1"/>
</p:tagLst>
</file>

<file path=ppt/tags/tag22.xml><?xml version="1.0" encoding="utf-8"?>
<p:tagLst xmlns:p="http://schemas.openxmlformats.org/presentationml/2006/main">
  <p:tag name="KSO_WM_TEMPLATE_CATEGORY" val="diagram"/>
  <p:tag name="KSO_WM_TEMPLATE_INDEX" val="783"/>
  <p:tag name="KSO_WM_TAG_VERSION" val="1.0"/>
  <p:tag name="KSO_WM_UNIT_TYPE" val="q_h_a"/>
  <p:tag name="KSO_WM_UNIT_INDEX" val="1_2_1"/>
  <p:tag name="KSO_WM_UNIT_ID" val="diagram783_5*q_h_a*1_2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2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4"/>
  <p:tag name="KSO_WM_UNIT_ID" val="diagram783_5*q_h_i*1_1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1"/>
  <p:tag name="KSO_WM_UNIT_ID" val="diagram783_5*q_h_i*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TEMPLATE_CATEGORY" val="diagram"/>
  <p:tag name="KSO_WM_TEMPLATE_INDEX" val="783"/>
  <p:tag name="KSO_WM_TAG_VERSION" val="1.0"/>
  <p:tag name="KSO_WM_UNIT_TYPE" val="q_h_i"/>
  <p:tag name="KSO_WM_UNIT_INDEX" val="1_4_2"/>
  <p:tag name="KSO_WM_UNIT_ID" val="diagram783_5*q_h_i*1_4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Lst>
</file>

<file path=ppt/tags/tag2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6_1"/>
  <p:tag name="KSO_WM_UNIT_ID" val="diagram783_5*q_h_i*1_6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5_1"/>
  <p:tag name="KSO_WM_UNIT_ID" val="diagram783_5*q_h_i*1_5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6_2"/>
  <p:tag name="KSO_WM_UNIT_ID" val="diagram783_5*q_h_i*1_6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TEMPLATE_CATEGORY" val="diagram"/>
  <p:tag name="KSO_WM_TEMPLATE_INDEX" val="783"/>
  <p:tag name="KSO_WM_TAG_VERSION" val="1.0"/>
  <p:tag name="KSO_WM_UNIT_TYPE" val="q_h_x"/>
  <p:tag name="KSO_WM_UNIT_INDEX" val="1_6_1"/>
  <p:tag name="KSO_WM_UNIT_ID" val="diagram783_5*q_h_x*1_6_1"/>
  <p:tag name="KSO_WM_UNIT_LAYERLEVEL" val="1_1_1"/>
  <p:tag name="KSO_WM_BEAUTIFY_FLAG" val="#wm#"/>
  <p:tag name="KSO_WM_DIAGRAM_GROUP_CODE" val="q1-1"/>
  <p:tag name="KSO_WM_UNIT_VALUE" val="149*154"/>
  <p:tag name="KSO_WM_UNIT_HIGHLIGHT" val="0"/>
  <p:tag name="KSO_WM_UNIT_COMPATIBLE" val="0"/>
  <p:tag name="KSO_WM_UNIT_DIAGRAM_ISNUMVISUAL" val="0"/>
  <p:tag name="KSO_WM_UNIT_DIAGRAM_ISREFERUNIT" val="0"/>
  <p:tag name="KSO_WM_UNIT_FILL_FORE_SCHEMECOLOR_INDEX" val="14"/>
  <p:tag name="KSO_WM_UNIT_FILL_TYPE" val="1"/>
</p:tagLst>
</file>

<file path=ppt/tags/tag3.xml><?xml version="1.0" encoding="utf-8"?>
<p:tagLst xmlns:p="http://schemas.openxmlformats.org/presentationml/2006/main">
  <p:tag name="PA" val="v4.0.0"/>
</p:tagLst>
</file>

<file path=ppt/tags/tag3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5_2"/>
  <p:tag name="KSO_WM_UNIT_ID" val="diagram783_5*q_h_i*1_5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TEMPLATE_CATEGORY" val="diagram"/>
  <p:tag name="KSO_WM_TEMPLATE_INDEX" val="783"/>
  <p:tag name="KSO_WM_TAG_VERSION" val="1.0"/>
  <p:tag name="KSO_WM_UNIT_TYPE" val="q_h_x"/>
  <p:tag name="KSO_WM_UNIT_INDEX" val="1_5_1"/>
  <p:tag name="KSO_WM_UNIT_ID" val="diagram783_5*q_h_x*1_5_1"/>
  <p:tag name="KSO_WM_UNIT_LAYERLEVEL" val="1_1_1"/>
  <p:tag name="KSO_WM_BEAUTIFY_FLAG" val="#wm#"/>
  <p:tag name="KSO_WM_DIAGRAM_GROUP_CODE" val="q1-1"/>
  <p:tag name="KSO_WM_UNIT_VALUE" val="159*142"/>
  <p:tag name="KSO_WM_UNIT_HIGHLIGHT" val="0"/>
  <p:tag name="KSO_WM_UNIT_COMPATIBLE" val="0"/>
  <p:tag name="KSO_WM_UNIT_DIAGRAM_ISNUMVISUAL" val="0"/>
  <p:tag name="KSO_WM_UNIT_DIAGRAM_ISREFERUNIT" val="0"/>
  <p:tag name="KSO_WM_UNIT_FILL_FORE_SCHEMECOLOR_INDEX" val="14"/>
  <p:tag name="KSO_WM_UNIT_FILL_TYPE" val="1"/>
</p:tagLst>
</file>

<file path=ppt/tags/tag3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5_4"/>
  <p:tag name="KSO_WM_UNIT_ID" val="diagram783_5*q_h_i*1_5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3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5_5"/>
  <p:tag name="KSO_WM_UNIT_ID" val="diagram783_5*q_h_i*1_5_5"/>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3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5_6"/>
  <p:tag name="KSO_WM_UNIT_ID" val="diagram783_5*q_h_i*1_5_6"/>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35.xml><?xml version="1.0" encoding="utf-8"?>
<p:tagLst xmlns:p="http://schemas.openxmlformats.org/presentationml/2006/main">
  <p:tag name="KSO_WM_TEMPLATE_CATEGORY" val="diagram"/>
  <p:tag name="KSO_WM_TEMPLATE_INDEX" val="783"/>
  <p:tag name="KSO_WM_TAG_VERSION" val="1.0"/>
  <p:tag name="KSO_WM_UNIT_TYPE" val="q_h_a"/>
  <p:tag name="KSO_WM_UNIT_INDEX" val="1_5_1"/>
  <p:tag name="KSO_WM_UNIT_ID" val="diagram783_5*q_h_a*1_5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3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2"/>
  <p:tag name="KSO_WM_UNIT_ID" val="diagram783_5*q_h_i*1_2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3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3"/>
  <p:tag name="KSO_WM_UNIT_ID" val="diagram783_5*q_h_i*1_2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3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5"/>
  <p:tag name="KSO_WM_UNIT_ID" val="diagram783_5*q_h_i*1_2_5"/>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3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4_4"/>
  <p:tag name="KSO_WM_UNIT_ID" val="diagram783_5*q_h_i*1_4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4_1"/>
  <p:tag name="KSO_WM_UNIT_ID" val="diagram783_5*q_h_i*1_4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Lst>
</file>

<file path=ppt/tags/tag4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6_4"/>
  <p:tag name="KSO_WM_UNIT_ID" val="diagram783_5*q_h_i*1_6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4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6_5"/>
  <p:tag name="KSO_WM_UNIT_ID" val="diagram783_5*q_h_i*1_6_5"/>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4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6_6"/>
  <p:tag name="KSO_WM_UNIT_ID" val="diagram783_5*q_h_i*1_6_6"/>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43.xml><?xml version="1.0" encoding="utf-8"?>
<p:tagLst xmlns:p="http://schemas.openxmlformats.org/presentationml/2006/main">
  <p:tag name="KSO_WM_TEMPLATE_CATEGORY" val="diagram"/>
  <p:tag name="KSO_WM_TEMPLATE_INDEX" val="783"/>
  <p:tag name="KSO_WM_TAG_VERSION" val="1.0"/>
  <p:tag name="KSO_WM_UNIT_TYPE" val="q_h_a"/>
  <p:tag name="KSO_WM_UNIT_INDEX" val="1_6_1"/>
  <p:tag name="KSO_WM_UNIT_ID" val="diagram783_5*q_h_a*1_6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0"/>
  <p:tag name="KSO_WM_UNIT_TEXT_FILL_TYPE" val="1"/>
</p:tagLst>
</file>

<file path=ppt/tags/tag4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4_1"/>
  <p:tag name="KSO_WM_UNIT_ID" val="diagram783_5*q_h_i*1_4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DIAGRAM_SCHEMECOLOR_ID" val="3"/>
  <p:tag name="KSO_WM_UNIT_USESOURCEFORMAT_APPLY" val="1"/>
</p:tagLst>
</file>

<file path=ppt/tags/tag45.xml><?xml version="1.0" encoding="utf-8"?>
<p:tagLst xmlns:p="http://schemas.openxmlformats.org/presentationml/2006/main">
  <p:tag name="KSO_WM_TEMPLATE_CATEGORY" val="diagram"/>
  <p:tag name="KSO_WM_TEMPLATE_INDEX" val="783"/>
  <p:tag name="KSO_WM_TAG_VERSION" val="1.0"/>
  <p:tag name="KSO_WM_UNIT_TYPE" val="q_h_x"/>
  <p:tag name="KSO_WM_UNIT_INDEX" val="1_4_1"/>
  <p:tag name="KSO_WM_UNIT_ID" val="diagram783_5*q_h_x*1_4_1"/>
  <p:tag name="KSO_WM_UNIT_LAYERLEVEL" val="1_1_1"/>
  <p:tag name="KSO_WM_BEAUTIFY_FLAG" val="#wm#"/>
  <p:tag name="KSO_WM_DIAGRAM_GROUP_CODE" val="q1-1"/>
  <p:tag name="KSO_WM_UNIT_VALUE" val="121*117"/>
  <p:tag name="KSO_WM_UNIT_HIGHLIGHT" val="0"/>
  <p:tag name="KSO_WM_UNIT_COMPATIBLE" val="0"/>
  <p:tag name="KSO_WM_UNIT_DIAGRAM_ISNUMVISUAL" val="0"/>
  <p:tag name="KSO_WM_UNIT_DIAGRAM_ISREFERUNIT" val="0"/>
  <p:tag name="KSO_WM_UNIT_FILL_FORE_SCHEMECOLOR_INDEX" val="14"/>
  <p:tag name="KSO_WM_UNIT_FILL_TYPE" val="1"/>
  <p:tag name="KSO_WM_UNIT_DIAGRAM_SCHEMECOLOR_ID" val="3"/>
  <p:tag name="KSO_WM_UNIT_USESOURCEFORMAT_APPLY" val="1"/>
</p:tagLst>
</file>

<file path=ppt/tags/tag4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4"/>
  <p:tag name="KSO_WM_UNIT_ID" val="diagram783_5*q_h_i*1_2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DIAGRAM_SCHEMECOLOR_ID" val="3"/>
  <p:tag name="KSO_WM_UNIT_USESOURCEFORMAT_APPLY" val="1"/>
</p:tagLst>
</file>

<file path=ppt/tags/tag47.xml><?xml version="1.0" encoding="utf-8"?>
<p:tagLst xmlns:p="http://schemas.openxmlformats.org/presentationml/2006/main">
  <p:tag name="KSO_WM_TEMPLATE_CATEGORY" val="diagram"/>
  <p:tag name="KSO_WM_TEMPLATE_INDEX" val="783"/>
  <p:tag name="KSO_WM_TAG_VERSION" val="1.0"/>
  <p:tag name="KSO_WM_UNIT_TYPE" val="q_h_x"/>
  <p:tag name="KSO_WM_UNIT_INDEX" val="1_2_1"/>
  <p:tag name="KSO_WM_UNIT_ID" val="diagram783_5*q_h_x*1_2_1"/>
  <p:tag name="KSO_WM_UNIT_LAYERLEVEL" val="1_1_1"/>
  <p:tag name="KSO_WM_BEAUTIFY_FLAG" val="#wm#"/>
  <p:tag name="KSO_WM_DIAGRAM_GROUP_CODE" val="q1-1"/>
  <p:tag name="KSO_WM_UNIT_VALUE" val="152*117"/>
  <p:tag name="KSO_WM_UNIT_HIGHLIGHT" val="0"/>
  <p:tag name="KSO_WM_UNIT_COMPATIBLE" val="0"/>
  <p:tag name="KSO_WM_UNIT_DIAGRAM_ISNUMVISUAL" val="0"/>
  <p:tag name="KSO_WM_UNIT_DIAGRAM_ISREFERUNIT" val="0"/>
  <p:tag name="KSO_WM_UNIT_FILL_FORE_SCHEMECOLOR_INDEX" val="14"/>
  <p:tag name="KSO_WM_UNIT_FILL_TYPE" val="1"/>
  <p:tag name="KSO_WM_UNIT_DIAGRAM_SCHEMECOLOR_ID" val="3"/>
  <p:tag name="KSO_WM_UNIT_USESOURCEFORMAT_APPLY" val="1"/>
</p:tagLst>
</file>

<file path=ppt/tags/tag4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2"/>
  <p:tag name="KSO_WM_UNIT_ID" val="diagram783_5*q_h_i*1_3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DIAGRAM_SCHEMECOLOR_ID" val="3"/>
  <p:tag name="KSO_WM_UNIT_USESOURCEFORMAT_APPLY" val="1"/>
</p:tagLst>
</file>

<file path=ppt/tags/tag49.xml><?xml version="1.0" encoding="utf-8"?>
<p:tagLst xmlns:p="http://schemas.openxmlformats.org/presentationml/2006/main">
  <p:tag name="KSO_WM_TEMPLATE_CATEGORY" val="diagram"/>
  <p:tag name="KSO_WM_TEMPLATE_INDEX" val="783"/>
  <p:tag name="KSO_WM_TAG_VERSION" val="1.0"/>
  <p:tag name="KSO_WM_UNIT_TYPE" val="q_h_x"/>
  <p:tag name="KSO_WM_UNIT_INDEX" val="1_3_1"/>
  <p:tag name="KSO_WM_UNIT_ID" val="diagram783_5*q_h_x*1_3_1"/>
  <p:tag name="KSO_WM_UNIT_LAYERLEVEL" val="1_1_1"/>
  <p:tag name="KSO_WM_BEAUTIFY_FLAG" val="#wm#"/>
  <p:tag name="KSO_WM_DIAGRAM_GROUP_CODE" val="q1-1"/>
  <p:tag name="KSO_WM_UNIT_VALUE" val="167*102"/>
  <p:tag name="KSO_WM_UNIT_HIGHLIGHT" val="0"/>
  <p:tag name="KSO_WM_UNIT_COMPATIBLE" val="0"/>
  <p:tag name="KSO_WM_UNIT_DIAGRAM_ISNUMVISUAL" val="0"/>
  <p:tag name="KSO_WM_UNIT_DIAGRAM_ISREFERUNIT" val="0"/>
  <p:tag name="KSO_WM_UNIT_FILL_FORE_SCHEMECOLOR_INDEX" val="14"/>
  <p:tag name="KSO_WM_UNIT_FILL_TYPE" val="1"/>
  <p:tag name="KSO_WM_UNIT_DIAGRAM_SCHEMECOLOR_ID" val="3"/>
  <p:tag name="KSO_WM_UNIT_USESOURCEFORMAT_APPLY" val="1"/>
</p:tagLst>
</file>

<file path=ppt/tags/tag5.xml><?xml version="1.0" encoding="utf-8"?>
<p:tagLst xmlns:p="http://schemas.openxmlformats.org/presentationml/2006/main">
  <p:tag name="KSO_WM_TEMPLATE_CATEGORY" val="diagram"/>
  <p:tag name="KSO_WM_TEMPLATE_INDEX" val="783"/>
  <p:tag name="KSO_WM_TAG_VERSION" val="1.0"/>
  <p:tag name="KSO_WM_UNIT_TYPE" val="q_h_x"/>
  <p:tag name="KSO_WM_UNIT_INDEX" val="1_4_1"/>
  <p:tag name="KSO_WM_UNIT_ID" val="diagram783_5*q_h_x*1_4_1"/>
  <p:tag name="KSO_WM_UNIT_LAYERLEVEL" val="1_1_1"/>
  <p:tag name="KSO_WM_BEAUTIFY_FLAG" val="#wm#"/>
  <p:tag name="KSO_WM_DIAGRAM_GROUP_CODE" val="q1-1"/>
  <p:tag name="KSO_WM_UNIT_VALUE" val="121*117"/>
  <p:tag name="KSO_WM_UNIT_HIGHLIGHT" val="0"/>
  <p:tag name="KSO_WM_UNIT_COMPATIBLE" val="0"/>
  <p:tag name="KSO_WM_UNIT_DIAGRAM_ISNUMVISUAL" val="0"/>
  <p:tag name="KSO_WM_UNIT_DIAGRAM_ISREFERUNIT" val="0"/>
  <p:tag name="KSO_WM_UNIT_FILL_FORE_SCHEMECOLOR_INDEX" val="14"/>
  <p:tag name="KSO_WM_UNIT_FILL_TYPE" val="1"/>
</p:tagLst>
</file>

<file path=ppt/tags/tag5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5"/>
  <p:tag name="KSO_WM_UNIT_ID" val="diagram783_5*q_h_i*1_1_5"/>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DIAGRAM_SCHEMECOLOR_ID" val="3"/>
  <p:tag name="KSO_WM_UNIT_USESOURCEFORMAT_APPLY" val="1"/>
</p:tagLst>
</file>

<file path=ppt/tags/tag51.xml><?xml version="1.0" encoding="utf-8"?>
<p:tagLst xmlns:p="http://schemas.openxmlformats.org/presentationml/2006/main">
  <p:tag name="KSO_WM_TEMPLATE_CATEGORY" val="diagram"/>
  <p:tag name="KSO_WM_TEMPLATE_INDEX" val="783"/>
  <p:tag name="KSO_WM_TAG_VERSION" val="1.0"/>
  <p:tag name="KSO_WM_UNIT_TYPE" val="q_h_x"/>
  <p:tag name="KSO_WM_UNIT_INDEX" val="1_1_1"/>
  <p:tag name="KSO_WM_UNIT_ID" val="diagram783_5*q_h_x*1_1_1"/>
  <p:tag name="KSO_WM_UNIT_LAYERLEVEL" val="1_1_1"/>
  <p:tag name="KSO_WM_BEAUTIFY_FLAG" val="#wm#"/>
  <p:tag name="KSO_WM_DIAGRAM_GROUP_CODE" val="q1-1"/>
  <p:tag name="KSO_WM_UNIT_VALUE" val="156*153"/>
  <p:tag name="KSO_WM_UNIT_HIGHLIGHT" val="0"/>
  <p:tag name="KSO_WM_UNIT_COMPATIBLE" val="0"/>
  <p:tag name="KSO_WM_UNIT_DIAGRAM_ISNUMVISUAL" val="0"/>
  <p:tag name="KSO_WM_UNIT_DIAGRAM_ISREFERUNIT" val="0"/>
  <p:tag name="KSO_WM_UNIT_FILL_FORE_SCHEMECOLOR_INDEX" val="14"/>
  <p:tag name="KSO_WM_UNIT_FILL_TYPE" val="1"/>
  <p:tag name="KSO_WM_UNIT_DIAGRAM_SCHEMECOLOR_ID" val="3"/>
  <p:tag name="KSO_WM_UNIT_USESOURCEFORMAT_APPLY" val="1"/>
</p:tagLst>
</file>

<file path=ppt/tags/tag5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4"/>
  <p:tag name="KSO_WM_UNIT_ID" val="diagram783_5*q_h_i*1_3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DIAGRAM_SCHEMECOLOR_ID" val="3"/>
  <p:tag name="KSO_WM_UNIT_USESOURCEFORMAT_APPLY" val="1"/>
</p:tagLst>
</file>

<file path=ppt/tags/tag53.xml><?xml version="1.0" encoding="utf-8"?>
<p:tagLst xmlns:p="http://schemas.openxmlformats.org/presentationml/2006/main">
  <p:tag name="KSO_WM_TEMPLATE_CATEGORY" val="diagram"/>
  <p:tag name="KSO_WM_TEMPLATE_INDEX" val="783"/>
  <p:tag name="KSO_WM_TAG_VERSION" val="1.0"/>
  <p:tag name="KSO_WM_UNIT_TYPE" val="q_i"/>
  <p:tag name="KSO_WM_UNIT_INDEX" val="1_1"/>
  <p:tag name="KSO_WM_UNIT_ID" val="diagram783_5*q_i*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TEXT_FILL_FORE_SCHEMECOLOR_INDEX" val="2"/>
  <p:tag name="KSO_WM_UNIT_TEXT_FILL_TYPE" val="1"/>
  <p:tag name="KSO_WM_UNIT_DIAGRAM_SCHEMECOLOR_ID" val="3"/>
  <p:tag name="KSO_WM_UNIT_USESOURCEFORMAT_APPLY" val="1"/>
</p:tagLst>
</file>

<file path=ppt/tags/tag54.xml><?xml version="1.0" encoding="utf-8"?>
<p:tagLst xmlns:p="http://schemas.openxmlformats.org/presentationml/2006/main">
  <p:tag name="KSO_WM_TEMPLATE_CATEGORY" val="diagram"/>
  <p:tag name="KSO_WM_TEMPLATE_INDEX" val="783"/>
  <p:tag name="KSO_WM_TAG_VERSION" val="1.0"/>
  <p:tag name="KSO_WM_UNIT_TYPE" val="q_x"/>
  <p:tag name="KSO_WM_UNIT_INDEX" val="1_1"/>
  <p:tag name="KSO_WM_UNIT_ID" val="diagram783_5*q_x*1_1"/>
  <p:tag name="KSO_WM_UNIT_LAYERLEVEL" val="1_1"/>
  <p:tag name="KSO_WM_BEAUTIFY_FLAG" val="#wm#"/>
  <p:tag name="KSO_WM_DIAGRAM_GROUP_CODE" val="q1-1"/>
  <p:tag name="KSO_WM_UNIT_VALUE" val="110*99"/>
  <p:tag name="KSO_WM_UNIT_HIGHLIGHT" val="0"/>
  <p:tag name="KSO_WM_UNIT_COMPATIBLE" val="0"/>
  <p:tag name="KSO_WM_UNIT_DIAGRAM_ISNUMVISUAL" val="0"/>
  <p:tag name="KSO_WM_UNIT_DIAGRAM_ISREFERUNIT" val="0"/>
  <p:tag name="KSO_WM_UNIT_FILL_FORE_SCHEMECOLOR_INDEX" val="14"/>
  <p:tag name="KSO_WM_UNIT_FILL_TYPE" val="1"/>
  <p:tag name="KSO_WM_UNIT_DIAGRAM_SCHEMECOLOR_ID" val="3"/>
  <p:tag name="KSO_WM_UNIT_USESOURCEFORMAT_APPLY" val="1"/>
</p:tagLst>
</file>

<file path=ppt/tags/tag55.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1"/>
  <p:tag name="KSO_WM_UNIT_ID" val="diagram783_5*q_h_i*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3"/>
  <p:tag name="KSO_WM_UNIT_USESOURCEFORMAT_APPLY" val="1"/>
</p:tagLst>
</file>

<file path=ppt/tags/tag5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2"/>
  <p:tag name="KSO_WM_UNIT_ID" val="diagram783_5*q_h_i*1_1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3"/>
  <p:tag name="KSO_WM_UNIT_USESOURCEFORMAT_APPLY" val="1"/>
</p:tagLst>
</file>

<file path=ppt/tags/tag5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3"/>
  <p:tag name="KSO_WM_UNIT_ID" val="diagram783_5*q_h_i*1_1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3"/>
  <p:tag name="KSO_WM_UNIT_USESOURCEFORMAT_APPLY" val="1"/>
</p:tagLst>
</file>

<file path=ppt/tags/tag5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1"/>
  <p:tag name="KSO_WM_UNIT_ID" val="diagram783_5*q_h_i*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3"/>
  <p:tag name="KSO_WM_UNIT_USESOURCEFORMAT_APPLY" val="1"/>
</p:tagLst>
</file>

<file path=ppt/tags/tag59.xml><?xml version="1.0" encoding="utf-8"?>
<p:tagLst xmlns:p="http://schemas.openxmlformats.org/presentationml/2006/main">
  <p:tag name="KSO_WM_TEMPLATE_CATEGORY" val="diagram"/>
  <p:tag name="KSO_WM_TEMPLATE_INDEX" val="783"/>
  <p:tag name="KSO_WM_TAG_VERSION" val="1.0"/>
  <p:tag name="KSO_WM_UNIT_TYPE" val="q_h_a"/>
  <p:tag name="KSO_WM_UNIT_INDEX" val="1_1_1"/>
  <p:tag name="KSO_WM_UNIT_ID" val="diagram783_5*q_h_a*1_1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DIAGRAM_SCHEMECOLOR_ID" val="3"/>
  <p:tag name="KSO_WM_UNIT_USESOURCEFORMAT_APPLY" val="1"/>
</p:tagLst>
</file>

<file path=ppt/tags/tag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4"/>
  <p:tag name="KSO_WM_UNIT_ID" val="diagram783_5*q_h_i*1_2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60.xml><?xml version="1.0" encoding="utf-8"?>
<p:tagLst xmlns:p="http://schemas.openxmlformats.org/presentationml/2006/main">
  <p:tag name="KSO_WM_TEMPLATE_CATEGORY" val="diagram"/>
  <p:tag name="KSO_WM_TEMPLATE_INDEX" val="783"/>
  <p:tag name="KSO_WM_TAG_VERSION" val="1.0"/>
  <p:tag name="KSO_WM_UNIT_TYPE" val="q_h_a"/>
  <p:tag name="KSO_WM_UNIT_INDEX" val="1_3_1"/>
  <p:tag name="KSO_WM_UNIT_ID" val="diagram783_5*q_h_a*1_3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DIAGRAM_SCHEMECOLOR_ID" val="3"/>
  <p:tag name="KSO_WM_UNIT_USESOURCEFORMAT_APPLY" val="1"/>
</p:tagLst>
</file>

<file path=ppt/tags/tag61.xml><?xml version="1.0" encoding="utf-8"?>
<p:tagLst xmlns:p="http://schemas.openxmlformats.org/presentationml/2006/main">
  <p:tag name="KSO_WM_TEMPLATE_CATEGORY" val="diagram"/>
  <p:tag name="KSO_WM_TEMPLATE_INDEX" val="783"/>
  <p:tag name="KSO_WM_TAG_VERSION" val="1.0"/>
  <p:tag name="KSO_WM_UNIT_TYPE" val="q_h_a"/>
  <p:tag name="KSO_WM_UNIT_INDEX" val="1_4_1"/>
  <p:tag name="KSO_WM_UNIT_ID" val="diagram783_5*q_h_a*1_4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9"/>
  <p:tag name="KSO_WM_UNIT_TEXT_FILL_TYPE" val="1"/>
  <p:tag name="KSO_WM_UNIT_DIAGRAM_SCHEMECOLOR_ID" val="3"/>
  <p:tag name="KSO_WM_UNIT_USESOURCEFORMAT_APPLY" val="1"/>
</p:tagLst>
</file>

<file path=ppt/tags/tag62.xml><?xml version="1.0" encoding="utf-8"?>
<p:tagLst xmlns:p="http://schemas.openxmlformats.org/presentationml/2006/main">
  <p:tag name="KSO_WM_TEMPLATE_CATEGORY" val="diagram"/>
  <p:tag name="KSO_WM_TEMPLATE_INDEX" val="783"/>
  <p:tag name="KSO_WM_TAG_VERSION" val="1.0"/>
  <p:tag name="KSO_WM_UNIT_TYPE" val="q_h_a"/>
  <p:tag name="KSO_WM_UNIT_INDEX" val="1_2_1"/>
  <p:tag name="KSO_WM_UNIT_ID" val="diagram783_5*q_h_a*1_2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 name="KSO_WM_UNIT_DIAGRAM_SCHEMECOLOR_ID" val="3"/>
  <p:tag name="KSO_WM_UNIT_USESOURCEFORMAT_APPLY" val="1"/>
</p:tagLst>
</file>

<file path=ppt/tags/tag6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4"/>
  <p:tag name="KSO_WM_UNIT_ID" val="diagram783_5*q_h_i*1_1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DIAGRAM_SCHEMECOLOR_ID" val="3"/>
  <p:tag name="KSO_WM_UNIT_USESOURCEFORMAT_APPLY" val="1"/>
</p:tagLst>
</file>

<file path=ppt/tags/tag6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1"/>
  <p:tag name="KSO_WM_UNIT_ID" val="diagram783_5*q_h_i*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DIAGRAM_SCHEMECOLOR_ID" val="3"/>
  <p:tag name="KSO_WM_UNIT_USESOURCEFORMAT_APPLY" val="1"/>
</p:tagLst>
</file>

<file path=ppt/tags/tag65.xml><?xml version="1.0" encoding="utf-8"?>
<p:tagLst xmlns:p="http://schemas.openxmlformats.org/presentationml/2006/main">
  <p:tag name="KSO_WM_TEMPLATE_CATEGORY" val="diagram"/>
  <p:tag name="KSO_WM_TEMPLATE_INDEX" val="783"/>
  <p:tag name="KSO_WM_TAG_VERSION" val="1.0"/>
  <p:tag name="KSO_WM_UNIT_TYPE" val="q_h_i"/>
  <p:tag name="KSO_WM_UNIT_INDEX" val="1_4_2"/>
  <p:tag name="KSO_WM_UNIT_ID" val="diagram783_5*q_h_i*1_4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2"/>
  <p:tag name="KSO_WM_UNIT_TEXT_FILL_TYPE" val="1"/>
  <p:tag name="KSO_WM_UNIT_DIAGRAM_SCHEMECOLOR_ID" val="3"/>
  <p:tag name="KSO_WM_UNIT_USESOURCEFORMAT_APPLY" val="1"/>
</p:tagLst>
</file>

<file path=ppt/tags/tag6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6_1"/>
  <p:tag name="KSO_WM_UNIT_ID" val="diagram783_5*q_h_i*1_6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DIAGRAM_SCHEMECOLOR_ID" val="3"/>
  <p:tag name="KSO_WM_UNIT_USESOURCEFORMAT_APPLY" val="1"/>
</p:tagLst>
</file>

<file path=ppt/tags/tag6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5_1"/>
  <p:tag name="KSO_WM_UNIT_ID" val="diagram783_5*q_h_i*1_5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DIAGRAM_SCHEMECOLOR_ID" val="3"/>
  <p:tag name="KSO_WM_UNIT_USESOURCEFORMAT_APPLY" val="1"/>
</p:tagLst>
</file>

<file path=ppt/tags/tag6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6_2"/>
  <p:tag name="KSO_WM_UNIT_ID" val="diagram783_5*q_h_i*1_6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10"/>
  <p:tag name="KSO_WM_UNIT_FILL_TYPE" val="1"/>
  <p:tag name="KSO_WM_UNIT_TEXT_FILL_FORE_SCHEMECOLOR_INDEX" val="2"/>
  <p:tag name="KSO_WM_UNIT_TEXT_FILL_TYPE" val="1"/>
  <p:tag name="KSO_WM_UNIT_DIAGRAM_SCHEMECOLOR_ID" val="3"/>
  <p:tag name="KSO_WM_UNIT_USESOURCEFORMAT_APPLY" val="1"/>
</p:tagLst>
</file>

<file path=ppt/tags/tag69.xml><?xml version="1.0" encoding="utf-8"?>
<p:tagLst xmlns:p="http://schemas.openxmlformats.org/presentationml/2006/main">
  <p:tag name="KSO_WM_TEMPLATE_CATEGORY" val="diagram"/>
  <p:tag name="KSO_WM_TEMPLATE_INDEX" val="783"/>
  <p:tag name="KSO_WM_TAG_VERSION" val="1.0"/>
  <p:tag name="KSO_WM_UNIT_TYPE" val="q_h_x"/>
  <p:tag name="KSO_WM_UNIT_INDEX" val="1_6_1"/>
  <p:tag name="KSO_WM_UNIT_ID" val="diagram783_5*q_h_x*1_6_1"/>
  <p:tag name="KSO_WM_UNIT_LAYERLEVEL" val="1_1_1"/>
  <p:tag name="KSO_WM_BEAUTIFY_FLAG" val="#wm#"/>
  <p:tag name="KSO_WM_DIAGRAM_GROUP_CODE" val="q1-1"/>
  <p:tag name="KSO_WM_UNIT_VALUE" val="149*154"/>
  <p:tag name="KSO_WM_UNIT_HIGHLIGHT" val="0"/>
  <p:tag name="KSO_WM_UNIT_COMPATIBLE" val="0"/>
  <p:tag name="KSO_WM_UNIT_DIAGRAM_ISNUMVISUAL" val="0"/>
  <p:tag name="KSO_WM_UNIT_DIAGRAM_ISREFERUNIT" val="0"/>
  <p:tag name="KSO_WM_UNIT_FILL_FORE_SCHEMECOLOR_INDEX" val="14"/>
  <p:tag name="KSO_WM_UNIT_FILL_TYPE" val="1"/>
  <p:tag name="KSO_WM_UNIT_DIAGRAM_SCHEMECOLOR_ID" val="3"/>
  <p:tag name="KSO_WM_UNIT_USESOURCEFORMAT_APPLY" val="1"/>
</p:tagLst>
</file>

<file path=ppt/tags/tag7.xml><?xml version="1.0" encoding="utf-8"?>
<p:tagLst xmlns:p="http://schemas.openxmlformats.org/presentationml/2006/main">
  <p:tag name="KSO_WM_TEMPLATE_CATEGORY" val="diagram"/>
  <p:tag name="KSO_WM_TEMPLATE_INDEX" val="783"/>
  <p:tag name="KSO_WM_TAG_VERSION" val="1.0"/>
  <p:tag name="KSO_WM_UNIT_TYPE" val="q_h_x"/>
  <p:tag name="KSO_WM_UNIT_INDEX" val="1_2_1"/>
  <p:tag name="KSO_WM_UNIT_ID" val="diagram783_5*q_h_x*1_2_1"/>
  <p:tag name="KSO_WM_UNIT_LAYERLEVEL" val="1_1_1"/>
  <p:tag name="KSO_WM_BEAUTIFY_FLAG" val="#wm#"/>
  <p:tag name="KSO_WM_DIAGRAM_GROUP_CODE" val="q1-1"/>
  <p:tag name="KSO_WM_UNIT_VALUE" val="152*117"/>
  <p:tag name="KSO_WM_UNIT_HIGHLIGHT" val="0"/>
  <p:tag name="KSO_WM_UNIT_COMPATIBLE" val="0"/>
  <p:tag name="KSO_WM_UNIT_DIAGRAM_ISNUMVISUAL" val="0"/>
  <p:tag name="KSO_WM_UNIT_DIAGRAM_ISREFERUNIT" val="0"/>
  <p:tag name="KSO_WM_UNIT_FILL_FORE_SCHEMECOLOR_INDEX" val="14"/>
  <p:tag name="KSO_WM_UNIT_FILL_TYPE" val="1"/>
</p:tagLst>
</file>

<file path=ppt/tags/tag7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5_2"/>
  <p:tag name="KSO_WM_UNIT_ID" val="diagram783_5*q_h_i*1_5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DIAGRAM_SCHEMECOLOR_ID" val="3"/>
  <p:tag name="KSO_WM_UNIT_USESOURCEFORMAT_APPLY" val="1"/>
</p:tagLst>
</file>

<file path=ppt/tags/tag71.xml><?xml version="1.0" encoding="utf-8"?>
<p:tagLst xmlns:p="http://schemas.openxmlformats.org/presentationml/2006/main">
  <p:tag name="KSO_WM_TEMPLATE_CATEGORY" val="diagram"/>
  <p:tag name="KSO_WM_TEMPLATE_INDEX" val="783"/>
  <p:tag name="KSO_WM_TAG_VERSION" val="1.0"/>
  <p:tag name="KSO_WM_UNIT_TYPE" val="q_h_x"/>
  <p:tag name="KSO_WM_UNIT_INDEX" val="1_5_1"/>
  <p:tag name="KSO_WM_UNIT_ID" val="diagram783_5*q_h_x*1_5_1"/>
  <p:tag name="KSO_WM_UNIT_LAYERLEVEL" val="1_1_1"/>
  <p:tag name="KSO_WM_BEAUTIFY_FLAG" val="#wm#"/>
  <p:tag name="KSO_WM_DIAGRAM_GROUP_CODE" val="q1-1"/>
  <p:tag name="KSO_WM_UNIT_VALUE" val="159*142"/>
  <p:tag name="KSO_WM_UNIT_HIGHLIGHT" val="0"/>
  <p:tag name="KSO_WM_UNIT_COMPATIBLE" val="0"/>
  <p:tag name="KSO_WM_UNIT_DIAGRAM_ISNUMVISUAL" val="0"/>
  <p:tag name="KSO_WM_UNIT_DIAGRAM_ISREFERUNIT" val="0"/>
  <p:tag name="KSO_WM_UNIT_FILL_FORE_SCHEMECOLOR_INDEX" val="14"/>
  <p:tag name="KSO_WM_UNIT_FILL_TYPE" val="1"/>
  <p:tag name="KSO_WM_UNIT_DIAGRAM_SCHEMECOLOR_ID" val="3"/>
  <p:tag name="KSO_WM_UNIT_USESOURCEFORMAT_APPLY" val="1"/>
</p:tagLst>
</file>

<file path=ppt/tags/tag7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5_4"/>
  <p:tag name="KSO_WM_UNIT_ID" val="diagram783_5*q_h_i*1_5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3"/>
  <p:tag name="KSO_WM_UNIT_USESOURCEFORMAT_APPLY" val="1"/>
</p:tagLst>
</file>

<file path=ppt/tags/tag7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5_5"/>
  <p:tag name="KSO_WM_UNIT_ID" val="diagram783_5*q_h_i*1_5_5"/>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3"/>
  <p:tag name="KSO_WM_UNIT_USESOURCEFORMAT_APPLY" val="1"/>
</p:tagLst>
</file>

<file path=ppt/tags/tag7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5_6"/>
  <p:tag name="KSO_WM_UNIT_ID" val="diagram783_5*q_h_i*1_5_6"/>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3"/>
  <p:tag name="KSO_WM_UNIT_USESOURCEFORMAT_APPLY" val="1"/>
</p:tagLst>
</file>

<file path=ppt/tags/tag75.xml><?xml version="1.0" encoding="utf-8"?>
<p:tagLst xmlns:p="http://schemas.openxmlformats.org/presentationml/2006/main">
  <p:tag name="KSO_WM_TEMPLATE_CATEGORY" val="diagram"/>
  <p:tag name="KSO_WM_TEMPLATE_INDEX" val="783"/>
  <p:tag name="KSO_WM_TAG_VERSION" val="1.0"/>
  <p:tag name="KSO_WM_UNIT_TYPE" val="q_h_a"/>
  <p:tag name="KSO_WM_UNIT_INDEX" val="1_5_1"/>
  <p:tag name="KSO_WM_UNIT_ID" val="diagram783_5*q_h_a*1_5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 name="KSO_WM_UNIT_DIAGRAM_SCHEMECOLOR_ID" val="3"/>
  <p:tag name="KSO_WM_UNIT_USESOURCEFORMAT_APPLY" val="1"/>
</p:tagLst>
</file>

<file path=ppt/tags/tag7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2"/>
  <p:tag name="KSO_WM_UNIT_ID" val="diagram783_5*q_h_i*1_2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3"/>
  <p:tag name="KSO_WM_UNIT_USESOURCEFORMAT_APPLY" val="1"/>
</p:tagLst>
</file>

<file path=ppt/tags/tag7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3"/>
  <p:tag name="KSO_WM_UNIT_ID" val="diagram783_5*q_h_i*1_2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3"/>
  <p:tag name="KSO_WM_UNIT_USESOURCEFORMAT_APPLY" val="1"/>
</p:tagLst>
</file>

<file path=ppt/tags/tag7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5"/>
  <p:tag name="KSO_WM_UNIT_ID" val="diagram783_5*q_h_i*1_2_5"/>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3"/>
  <p:tag name="KSO_WM_UNIT_USESOURCEFORMAT_APPLY" val="1"/>
</p:tagLst>
</file>

<file path=ppt/tags/tag7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4_4"/>
  <p:tag name="KSO_WM_UNIT_ID" val="diagram783_5*q_h_i*1_4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3"/>
  <p:tag name="KSO_WM_UNIT_USESOURCEFORMAT_APPLY" val="1"/>
</p:tagLst>
</file>

<file path=ppt/tags/tag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2"/>
  <p:tag name="KSO_WM_UNIT_ID" val="diagram783_5*q_h_i*1_3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8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6_4"/>
  <p:tag name="KSO_WM_UNIT_ID" val="diagram783_5*q_h_i*1_6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3"/>
  <p:tag name="KSO_WM_UNIT_USESOURCEFORMAT_APPLY" val="1"/>
</p:tagLst>
</file>

<file path=ppt/tags/tag8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6_5"/>
  <p:tag name="KSO_WM_UNIT_ID" val="diagram783_5*q_h_i*1_6_5"/>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3"/>
  <p:tag name="KSO_WM_UNIT_USESOURCEFORMAT_APPLY" val="1"/>
</p:tagLst>
</file>

<file path=ppt/tags/tag8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6_6"/>
  <p:tag name="KSO_WM_UNIT_ID" val="diagram783_5*q_h_i*1_6_6"/>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 name="KSO_WM_UNIT_DIAGRAM_SCHEMECOLOR_ID" val="3"/>
  <p:tag name="KSO_WM_UNIT_USESOURCEFORMAT_APPLY" val="1"/>
</p:tagLst>
</file>

<file path=ppt/tags/tag83.xml><?xml version="1.0" encoding="utf-8"?>
<p:tagLst xmlns:p="http://schemas.openxmlformats.org/presentationml/2006/main">
  <p:tag name="KSO_WM_TEMPLATE_CATEGORY" val="diagram"/>
  <p:tag name="KSO_WM_TEMPLATE_INDEX" val="783"/>
  <p:tag name="KSO_WM_TAG_VERSION" val="1.0"/>
  <p:tag name="KSO_WM_UNIT_TYPE" val="q_h_a"/>
  <p:tag name="KSO_WM_UNIT_INDEX" val="1_6_1"/>
  <p:tag name="KSO_WM_UNIT_ID" val="diagram783_5*q_h_a*1_6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0"/>
  <p:tag name="KSO_WM_UNIT_TEXT_FILL_TYPE" val="1"/>
  <p:tag name="KSO_WM_UNIT_DIAGRAM_SCHEMECOLOR_ID" val="3"/>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640_5*l_h_i*1_1_2"/>
  <p:tag name="KSO_WM_TEMPLATE_CATEGORY" val="diagram"/>
  <p:tag name="KSO_WM_TEMPLATE_INDEX" val="64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5.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40_5*l_h_f*1_1_1"/>
  <p:tag name="KSO_WM_TEMPLATE_CATEGORY" val="diagram"/>
  <p:tag name="KSO_WM_TEMPLATE_INDEX" val="640"/>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40_5*l_h_i*1_1_1"/>
  <p:tag name="KSO_WM_TEMPLATE_CATEGORY" val="diagram"/>
  <p:tag name="KSO_WM_TEMPLATE_INDEX" val="640"/>
  <p:tag name="KSO_WM_UNIT_LAYERLEVEL" val="1_1_1"/>
  <p:tag name="KSO_WM_TAG_VERSION" val="1.0"/>
  <p:tag name="KSO_WM_BEAUTIFY_FLAG" val="#wm#"/>
  <p:tag name="KSO_WM_UNIT_TEXT_FILL_FORE_SCHEMECOLOR_INDEX" val="5"/>
  <p:tag name="KSO_WM_UNIT_TEXT_FILL_TYPE" val="1"/>
</p:tagLst>
</file>

<file path=ppt/tags/tag87.xml><?xml version="1.0" encoding="utf-8"?>
<p:tagLst xmlns:p="http://schemas.openxmlformats.org/presentationml/2006/main">
  <p:tag name="KSO_WM_UNIT_VALUE" val="123*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640_5*l_h_x*1_1_1"/>
  <p:tag name="KSO_WM_TEMPLATE_CATEGORY" val="diagram"/>
  <p:tag name="KSO_WM_TEMPLATE_INDEX" val="640"/>
  <p:tag name="KSO_WM_UNIT_LAYERLEVEL" val="1_1_1"/>
  <p:tag name="KSO_WM_TAG_VERSION" val="1.0"/>
  <p:tag name="KSO_WM_BEAUTIFY_FLAG" val="#wm#"/>
  <p:tag name="KSO_WM_UNIT_FILL_FORE_SCHEMECOLOR_INDEX" val="14"/>
  <p:tag name="KSO_WM_UNI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640_5*l_h_i*1_2_2"/>
  <p:tag name="KSO_WM_TEMPLATE_CATEGORY" val="diagram"/>
  <p:tag name="KSO_WM_TEMPLATE_INDEX" val="64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9.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40_5*l_h_f*1_2_1"/>
  <p:tag name="KSO_WM_TEMPLATE_CATEGORY" val="diagram"/>
  <p:tag name="KSO_WM_TEMPLATE_INDEX" val="640"/>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9.xml><?xml version="1.0" encoding="utf-8"?>
<p:tagLst xmlns:p="http://schemas.openxmlformats.org/presentationml/2006/main">
  <p:tag name="KSO_WM_TEMPLATE_CATEGORY" val="diagram"/>
  <p:tag name="KSO_WM_TEMPLATE_INDEX" val="783"/>
  <p:tag name="KSO_WM_TAG_VERSION" val="1.0"/>
  <p:tag name="KSO_WM_UNIT_TYPE" val="q_h_x"/>
  <p:tag name="KSO_WM_UNIT_INDEX" val="1_3_1"/>
  <p:tag name="KSO_WM_UNIT_ID" val="diagram783_5*q_h_x*1_3_1"/>
  <p:tag name="KSO_WM_UNIT_LAYERLEVEL" val="1_1_1"/>
  <p:tag name="KSO_WM_BEAUTIFY_FLAG" val="#wm#"/>
  <p:tag name="KSO_WM_DIAGRAM_GROUP_CODE" val="q1-1"/>
  <p:tag name="KSO_WM_UNIT_VALUE" val="167*102"/>
  <p:tag name="KSO_WM_UNIT_HIGHLIGHT" val="0"/>
  <p:tag name="KSO_WM_UNIT_COMPATIBLE" val="0"/>
  <p:tag name="KSO_WM_UNIT_DIAGRAM_ISNUMVISUAL" val="0"/>
  <p:tag name="KSO_WM_UNIT_DIAGRAM_ISREFERUNIT" val="0"/>
  <p:tag name="KSO_WM_UNIT_FILL_FORE_SCHEMECOLOR_INDEX" val="14"/>
  <p:tag name="KSO_WM_UNI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40_5*l_h_i*1_2_1"/>
  <p:tag name="KSO_WM_TEMPLATE_CATEGORY" val="diagram"/>
  <p:tag name="KSO_WM_TEMPLATE_INDEX" val="640"/>
  <p:tag name="KSO_WM_UNIT_LAYERLEVEL" val="1_1_1"/>
  <p:tag name="KSO_WM_TAG_VERSION" val="1.0"/>
  <p:tag name="KSO_WM_BEAUTIFY_FLAG" val="#wm#"/>
  <p:tag name="KSO_WM_UNIT_TEXT_FILL_FORE_SCHEMECOLOR_INDEX" val="6"/>
  <p:tag name="KSO_WM_UNIT_TEXT_FILL_TYPE" val="1"/>
</p:tagLst>
</file>

<file path=ppt/tags/tag91.xml><?xml version="1.0" encoding="utf-8"?>
<p:tagLst xmlns:p="http://schemas.openxmlformats.org/presentationml/2006/main">
  <p:tag name="KSO_WM_UNIT_VALUE" val="104*12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640_5*l_h_x*1_2_1"/>
  <p:tag name="KSO_WM_TEMPLATE_CATEGORY" val="diagram"/>
  <p:tag name="KSO_WM_TEMPLATE_INDEX" val="640"/>
  <p:tag name="KSO_WM_UNIT_LAYERLEVEL" val="1_1_1"/>
  <p:tag name="KSO_WM_TAG_VERSION" val="1.0"/>
  <p:tag name="KSO_WM_BEAUTIFY_FLAG" val="#wm#"/>
  <p:tag name="KSO_WM_UNIT_FILL_FORE_SCHEMECOLOR_INDEX" val="14"/>
  <p:tag name="KSO_WM_UNI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640_5*l_h_i*1_3_2"/>
  <p:tag name="KSO_WM_TEMPLATE_CATEGORY" val="diagram"/>
  <p:tag name="KSO_WM_TEMPLATE_INDEX" val="64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93.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40_5*l_h_f*1_3_1"/>
  <p:tag name="KSO_WM_TEMPLATE_CATEGORY" val="diagram"/>
  <p:tag name="KSO_WM_TEMPLATE_INDEX" val="640"/>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40_5*l_h_i*1_3_1"/>
  <p:tag name="KSO_WM_TEMPLATE_CATEGORY" val="diagram"/>
  <p:tag name="KSO_WM_TEMPLATE_INDEX" val="640"/>
  <p:tag name="KSO_WM_UNIT_LAYERLEVEL" val="1_1_1"/>
  <p:tag name="KSO_WM_TAG_VERSION" val="1.0"/>
  <p:tag name="KSO_WM_BEAUTIFY_FLAG" val="#wm#"/>
  <p:tag name="KSO_WM_UNIT_TEXT_FILL_FORE_SCHEMECOLOR_INDEX" val="7"/>
  <p:tag name="KSO_WM_UNIT_TEXT_FILL_TYPE" val="1"/>
</p:tagLst>
</file>

<file path=ppt/tags/tag95.xml><?xml version="1.0" encoding="utf-8"?>
<p:tagLst xmlns:p="http://schemas.openxmlformats.org/presentationml/2006/main">
  <p:tag name="KSO_WM_UNIT_VALUE" val="87*123"/>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640_5*l_h_x*1_3_1"/>
  <p:tag name="KSO_WM_TEMPLATE_CATEGORY" val="diagram"/>
  <p:tag name="KSO_WM_TEMPLATE_INDEX" val="640"/>
  <p:tag name="KSO_WM_UNIT_LAYERLEVEL" val="1_1_1"/>
  <p:tag name="KSO_WM_TAG_VERSION" val="1.0"/>
  <p:tag name="KSO_WM_BEAUTIFY_FLAG" val="#wm#"/>
  <p:tag name="KSO_WM_UNIT_FILL_FORE_SCHEMECOLOR_INDEX" val="14"/>
  <p:tag name="KSO_WM_UNI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640_5*l_h_i*1_4_2"/>
  <p:tag name="KSO_WM_TEMPLATE_CATEGORY" val="diagram"/>
  <p:tag name="KSO_WM_TEMPLATE_INDEX" val="64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97.xml><?xml version="1.0" encoding="utf-8"?>
<p:tagLst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40_5*l_h_f*1_4_1"/>
  <p:tag name="KSO_WM_TEMPLATE_CATEGORY" val="diagram"/>
  <p:tag name="KSO_WM_TEMPLATE_INDEX" val="640"/>
  <p:tag name="KSO_WM_UNIT_LAYERLEVEL" val="1_1_1"/>
  <p:tag name="KSO_WM_TAG_VERSION" val="1.0"/>
  <p:tag name="KSO_WM_BEAUTIFY_FLAG" val="#wm#"/>
  <p:tag name="KSO_WM_UNIT_PRESET_TEXT" val="点击此处添加正文，文字是您思想的提炼，为了演示发布的良好效果，请言简意赅的阐述您的观点。"/>
  <p:tag name="KSO_WM_UNIT_TEXT_FILL_FORE_SCHEMECOLOR_INDEX" val="13"/>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640_5*l_h_i*1_4_1"/>
  <p:tag name="KSO_WM_TEMPLATE_CATEGORY" val="diagram"/>
  <p:tag name="KSO_WM_TEMPLATE_INDEX" val="640"/>
  <p:tag name="KSO_WM_UNIT_LAYERLEVEL" val="1_1_1"/>
  <p:tag name="KSO_WM_TAG_VERSION" val="1.0"/>
  <p:tag name="KSO_WM_BEAUTIFY_FLAG" val="#wm#"/>
  <p:tag name="KSO_WM_UNIT_TEXT_FILL_FORE_SCHEMECOLOR_INDEX" val="8"/>
  <p:tag name="KSO_WM_UNIT_TEXT_FILL_TYPE" val="1"/>
</p:tagLst>
</file>

<file path=ppt/tags/tag99.xml><?xml version="1.0" encoding="utf-8"?>
<p:tagLst xmlns:p="http://schemas.openxmlformats.org/presentationml/2006/main">
  <p:tag name="KSO_WM_UNIT_VALUE" val="101*123"/>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640_5*l_h_x*1_4_1"/>
  <p:tag name="KSO_WM_TEMPLATE_CATEGORY" val="diagram"/>
  <p:tag name="KSO_WM_TEMPLATE_INDEX" val="640"/>
  <p:tag name="KSO_WM_UNIT_LAYERLEVEL" val="1_1_1"/>
  <p:tag name="KSO_WM_TAG_VERSION" val="1.0"/>
  <p:tag name="KSO_WM_BEAUTIFY_FLAG" val="#wm#"/>
  <p:tag name="KSO_WM_UNIT_FILL_FORE_SCHEMECOLOR_INDEX" val="14"/>
  <p:tag name="KSO_WM_UNI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5bral24">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5bral24">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2i40e3la">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2369</Words>
  <Application>WPS 演示</Application>
  <PresentationFormat>宽屏</PresentationFormat>
  <Paragraphs>255</Paragraphs>
  <Slides>21</Slides>
  <Notes>0</Notes>
  <HiddenSlides>0</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21</vt:i4>
      </vt:variant>
    </vt:vector>
  </HeadingPairs>
  <TitlesOfParts>
    <vt:vector size="31" baseType="lpstr">
      <vt:lpstr>Arial</vt:lpstr>
      <vt:lpstr>宋体</vt:lpstr>
      <vt:lpstr>Wingdings</vt:lpstr>
      <vt:lpstr>微软雅黑</vt:lpstr>
      <vt:lpstr>Arial Unicode MS</vt:lpstr>
      <vt:lpstr>Calibri</vt:lpstr>
      <vt:lpstr>Calibri</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My</dc:creator>
  <cp:lastModifiedBy>单金枝</cp:lastModifiedBy>
  <cp:revision>35</cp:revision>
  <dcterms:created xsi:type="dcterms:W3CDTF">2018-02-08T06:47:00Z</dcterms:created>
  <dcterms:modified xsi:type="dcterms:W3CDTF">2021-08-30T00:56:44Z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KSOTemplateUUID">
    <vt:lpwstr>v1.0_mb_19SNATfNHVFkyMQaDJB7Ew==</vt:lpwstr>
  </property>
  <property fmtid="{D5CDD505-2E9C-101B-9397-08002B2CF9AE}" pid="4" name="ICV">
    <vt:lpwstr>9A2AA76528B04D33A17936481261C8BC</vt:lpwstr>
  </property>
</Properties>
</file>